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6"/>
  </p:notesMasterIdLst>
  <p:handoutMasterIdLst>
    <p:handoutMasterId r:id="rId67"/>
  </p:handoutMasterIdLst>
  <p:sldIdLst>
    <p:sldId id="662" r:id="rId2"/>
    <p:sldId id="959" r:id="rId3"/>
    <p:sldId id="1012" r:id="rId4"/>
    <p:sldId id="1018" r:id="rId5"/>
    <p:sldId id="1019" r:id="rId6"/>
    <p:sldId id="1013" r:id="rId7"/>
    <p:sldId id="1014" r:id="rId8"/>
    <p:sldId id="1015" r:id="rId9"/>
    <p:sldId id="1020" r:id="rId10"/>
    <p:sldId id="1016" r:id="rId11"/>
    <p:sldId id="1022" r:id="rId12"/>
    <p:sldId id="1021" r:id="rId13"/>
    <p:sldId id="995" r:id="rId14"/>
    <p:sldId id="998" r:id="rId15"/>
    <p:sldId id="997" r:id="rId16"/>
    <p:sldId id="996" r:id="rId17"/>
    <p:sldId id="1003" r:id="rId18"/>
    <p:sldId id="999" r:id="rId19"/>
    <p:sldId id="1001" r:id="rId20"/>
    <p:sldId id="960" r:id="rId21"/>
    <p:sldId id="986" r:id="rId22"/>
    <p:sldId id="987" r:id="rId23"/>
    <p:sldId id="988" r:id="rId24"/>
    <p:sldId id="991" r:id="rId25"/>
    <p:sldId id="992" r:id="rId26"/>
    <p:sldId id="994" r:id="rId27"/>
    <p:sldId id="993" r:id="rId28"/>
    <p:sldId id="989" r:id="rId29"/>
    <p:sldId id="1005" r:id="rId30"/>
    <p:sldId id="1006" r:id="rId31"/>
    <p:sldId id="1007" r:id="rId32"/>
    <p:sldId id="1008" r:id="rId33"/>
    <p:sldId id="1009" r:id="rId34"/>
    <p:sldId id="1010" r:id="rId35"/>
    <p:sldId id="1011" r:id="rId36"/>
    <p:sldId id="1004" r:id="rId37"/>
    <p:sldId id="1025" r:id="rId38"/>
    <p:sldId id="1026" r:id="rId39"/>
    <p:sldId id="921" r:id="rId40"/>
    <p:sldId id="1023" r:id="rId41"/>
    <p:sldId id="904" r:id="rId42"/>
    <p:sldId id="911" r:id="rId43"/>
    <p:sldId id="914" r:id="rId44"/>
    <p:sldId id="915" r:id="rId45"/>
    <p:sldId id="916" r:id="rId46"/>
    <p:sldId id="912" r:id="rId47"/>
    <p:sldId id="917" r:id="rId48"/>
    <p:sldId id="929" r:id="rId49"/>
    <p:sldId id="930" r:id="rId50"/>
    <p:sldId id="926" r:id="rId51"/>
    <p:sldId id="927" r:id="rId52"/>
    <p:sldId id="928" r:id="rId53"/>
    <p:sldId id="940" r:id="rId54"/>
    <p:sldId id="931" r:id="rId55"/>
    <p:sldId id="925" r:id="rId56"/>
    <p:sldId id="918" r:id="rId57"/>
    <p:sldId id="1024" r:id="rId58"/>
    <p:sldId id="1027" r:id="rId59"/>
    <p:sldId id="1028" r:id="rId60"/>
    <p:sldId id="1029" r:id="rId61"/>
    <p:sldId id="1030" r:id="rId62"/>
    <p:sldId id="1031" r:id="rId63"/>
    <p:sldId id="1032" r:id="rId64"/>
    <p:sldId id="1033" r:id="rId65"/>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41B"/>
    <a:srgbClr val="AAAC28"/>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3609" autoAdjust="0"/>
  </p:normalViewPr>
  <p:slideViewPr>
    <p:cSldViewPr>
      <p:cViewPr>
        <p:scale>
          <a:sx n="85" d="100"/>
          <a:sy n="85" d="100"/>
        </p:scale>
        <p:origin x="-1760" y="-392"/>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sorterViewPr>
    <p:cViewPr>
      <p:scale>
        <a:sx n="154" d="100"/>
        <a:sy n="154" d="100"/>
      </p:scale>
      <p:origin x="0" y="0"/>
    </p:cViewPr>
  </p:sorter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18/11/2012</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Which events are joint actions?  Nearly all philosophers and quite a few psychologists have assumed that this question can be fully answered by appeal to a special kind of intention,</a:t>
            </a:r>
            <a:r>
              <a:rPr lang="en-US" baseline="0" dirty="0" smtClean="0"/>
              <a:t> often</a:t>
            </a:r>
            <a:r>
              <a:rPr lang="en-US" dirty="0" smtClean="0"/>
              <a:t> called</a:t>
            </a:r>
            <a:r>
              <a:rPr lang="en-US" baseline="0" dirty="0" smtClean="0"/>
              <a:t> </a:t>
            </a:r>
            <a:r>
              <a:rPr lang="en-US" dirty="0" smtClean="0"/>
              <a:t>shared intention.  According</a:t>
            </a:r>
            <a:r>
              <a:rPr lang="en-US" baseline="0" dirty="0" smtClean="0"/>
              <a:t> to them, for an event to be a joint action is for it to stand in an appropriate relation to a shared intention.  </a:t>
            </a:r>
          </a:p>
          <a:p>
            <a:endParaRPr lang="en-US" baseline="0"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But what we saw</a:t>
            </a:r>
            <a:r>
              <a:rPr lang="en-US" baseline="0" dirty="0" smtClean="0"/>
              <a:t> earlier, what the research by </a:t>
            </a:r>
            <a:r>
              <a:rPr lang="en-US" baseline="0" dirty="0" err="1" smtClean="0"/>
              <a:t>Kourtis</a:t>
            </a:r>
            <a:r>
              <a:rPr lang="en-US" baseline="0" dirty="0" smtClean="0"/>
              <a:t> et al and others indicates, is that social motor representation can play a similar role to joint action.</a:t>
            </a:r>
          </a:p>
          <a:p>
            <a:endParaRPr lang="en-US" baseline="0" dirty="0" smtClean="0"/>
          </a:p>
          <a:p>
            <a:r>
              <a:rPr lang="en-US" baseline="0" dirty="0" smtClean="0"/>
              <a:t>Return to the example of a two agents moving an object in a way that involves passing it between them.</a:t>
            </a:r>
          </a:p>
          <a:p>
            <a:r>
              <a:rPr lang="en-US" baseline="0" dirty="0" smtClean="0"/>
              <a:t>the motor representation</a:t>
            </a:r>
          </a:p>
          <a:p>
            <a:r>
              <a:rPr lang="en-US" baseline="0" dirty="0" smtClean="0"/>
              <a:t>(1) involves a representation, on the part of each agent, of an outcome</a:t>
            </a:r>
          </a:p>
          <a:p>
            <a:r>
              <a:rPr lang="en-US" baseline="0" dirty="0" smtClean="0"/>
              <a:t>In this case the outcome is the whole movement of the object</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Because each agent represents the whole movement and plans all of its implementation irrespective of which parts she will actually perform, each agent plans the action in a way that should coordinate with the other agent’s plans providing they use similar planning procedures</a:t>
            </a:r>
          </a:p>
          <a:p>
            <a:endParaRPr lang="en-US" baseline="0" dirty="0" smtClean="0"/>
          </a:p>
          <a:p>
            <a:r>
              <a:rPr lang="en-US" baseline="0" dirty="0" smtClean="0"/>
              <a:t>[*What I’m saying here, in effect, is that both shared intention and social motor representation can yield a COLLECTIVE GOAL]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14</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a:t>
            </a:fld>
            <a:endParaRPr lang="en-GB"/>
          </a:p>
        </p:txBody>
      </p:sp>
    </p:spTree>
    <p:extLst>
      <p:ext uri="{BB962C8B-B14F-4D97-AF65-F5344CB8AC3E}">
        <p14:creationId xmlns:p14="http://schemas.microsoft.com/office/powerpoint/2010/main" val="3836438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baseline="0" dirty="0" smtClean="0"/>
              <a:t>I’m going to start from a premise which is rightly controversial: </a:t>
            </a:r>
            <a:r>
              <a:rPr lang="en-US" i="0" dirty="0" smtClean="0">
                <a:effectLst>
                  <a:glow rad="101600">
                    <a:srgbClr val="000000"/>
                  </a:glow>
                </a:effectLst>
              </a:rPr>
              <a:t>reciprocal agent-neutral motor representation enables joint action</a:t>
            </a:r>
          </a:p>
          <a:p>
            <a:endParaRPr lang="en-US" baseline="0" dirty="0" smtClean="0"/>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baseline="0" dirty="0" smtClean="0"/>
          </a:p>
          <a:p>
            <a:r>
              <a:rPr lang="en-US" baseline="0" dirty="0" smtClean="0"/>
              <a:t>Let’s step back and consider an individual action.</a:t>
            </a:r>
          </a:p>
          <a:p>
            <a:r>
              <a:rPr lang="en-US" baseline="0" dirty="0" smtClean="0"/>
              <a:t>An agent moves a mug from one place to another, passing in from her left hand to her right hand half way [*demonstrate].</a:t>
            </a:r>
          </a:p>
          <a:p>
            <a:r>
              <a:rPr lang="en-US" baseline="0" dirty="0" smtClean="0"/>
              <a:t>It’s a familiar idea that motor representations for planning and monitoring action involve an hierarchical structure,</a:t>
            </a:r>
          </a:p>
          <a:p>
            <a:r>
              <a:rPr lang="en-US" baseline="0" dirty="0" smtClean="0"/>
              <a:t>where there is a relatively abstract representation of an outcome that is progressively filled in.</a:t>
            </a:r>
          </a:p>
          <a:p>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a:t>
            </a:r>
            <a:r>
              <a:rPr lang="en-US" baseline="0" dirty="0" smtClean="0"/>
              <a:t> motor planning involves starting with relatively abstract representations of outcomes and filling in details ...</a:t>
            </a:r>
          </a:p>
          <a:p>
            <a:endParaRPr lang="en-US" baseline="0"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there is a need, even for a single agent, to synchronize actions</a:t>
            </a:r>
            <a:r>
              <a:rPr lang="en-US" baseline="0" dirty="0" smtClean="0"/>
              <a:t> in time and space; in this case because there’s an exchange between the two hands.</a:t>
            </a:r>
          </a:p>
          <a:p>
            <a:endParaRPr lang="en-US" baseline="0" dirty="0" smtClean="0"/>
          </a:p>
          <a:p>
            <a:r>
              <a:rPr lang="en-US" baseline="0" dirty="0" smtClean="0"/>
              <a:t>How is this relevant to the case of joint action?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In joint action the</a:t>
            </a:r>
            <a:r>
              <a:rPr lang="en-US" baseline="0" dirty="0" smtClean="0"/>
              <a:t> agents have the same goal, to move the object from there to here.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They</a:t>
            </a:r>
            <a:r>
              <a:rPr lang="en-US" baseline="0" dirty="0" smtClean="0"/>
              <a:t> also face a similar coordination problem, requiring a precisely timed swap</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t>
            </a:r>
            <a:r>
              <a:rPr lang="en-US" dirty="0" err="1" smtClean="0"/>
              <a:t>Koutis</a:t>
            </a:r>
            <a:r>
              <a:rPr lang="en-US" dirty="0" smtClean="0"/>
              <a:t> et </a:t>
            </a:r>
            <a:r>
              <a:rPr lang="en-US" dirty="0" err="1" smtClean="0"/>
              <a:t>al’s</a:t>
            </a:r>
            <a:r>
              <a:rPr lang="en-US" dirty="0" smtClean="0"/>
              <a:t> findings (and</a:t>
            </a:r>
            <a:r>
              <a:rPr lang="en-US" baseline="0" dirty="0" smtClean="0"/>
              <a:t> others’ findings) suggest that the same planning in involved in the joint action case, almost up to the actual muscle contractions.</a:t>
            </a:r>
          </a:p>
          <a:p>
            <a:r>
              <a:rPr lang="en-US" baseline="0" dirty="0" smtClean="0"/>
              <a:t>That is, in the joint action situation each agent plans both agents’ actions as if they were the actions of a single agent.</a:t>
            </a:r>
          </a:p>
          <a:p>
            <a:r>
              <a:rPr lang="en-US" baseline="0" dirty="0" smtClean="0"/>
              <a:t>This may be what enables them to coordinate so well : each is able to plan her own actions in a way that meshes with the other agent’s actions because each agent is planning (and monitoring) both their actions almost as if a single agent were going to execute the whole action.</a:t>
            </a:r>
          </a:p>
          <a:p>
            <a:r>
              <a:rPr lang="en-US" baseline="0" dirty="0" smtClean="0"/>
              <a:t>And of course this is exactly what we want for small-scale joint action---we want two or more agents to act as one.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So what is the difference</a:t>
            </a:r>
            <a:r>
              <a:rPr lang="en-US" baseline="0" dirty="0" smtClean="0"/>
              <a:t> between the individual and the joint case?  From the point of view of motor representation, the primary difference may be that in joint action there is a need to inhibit execution of the parts of the action which are not one’s own.</a:t>
            </a:r>
          </a:p>
          <a:p>
            <a:endParaRPr lang="en-US" baseline="0" dirty="0" smtClean="0"/>
          </a:p>
          <a:p>
            <a:r>
              <a:rPr lang="en-US" baseline="0" dirty="0" smtClean="0"/>
              <a:t>Here then is the basic idea I take to be guiding </a:t>
            </a:r>
            <a:r>
              <a:rPr lang="en-US" baseline="0" dirty="0" err="1" smtClean="0"/>
              <a:t>Kourtis</a:t>
            </a:r>
            <a:r>
              <a:rPr lang="en-US" baseline="0" dirty="0" smtClean="0"/>
              <a:t> and others.</a:t>
            </a:r>
          </a:p>
          <a:p>
            <a:r>
              <a:rPr lang="en-US" baseline="0" dirty="0" smtClean="0"/>
              <a:t>The idea is that coordination is sometimes achieved by having each agent’s motor system plan all of their actions; </a:t>
            </a:r>
          </a:p>
          <a:p>
            <a:r>
              <a:rPr lang="en-US" baseline="0" dirty="0" smtClean="0"/>
              <a:t>given some assumptions, this could be a way of making it likely that each will execute their part in the joint action in a way that meshes with the way the other agents execute their parts.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As background we first need a generic distinction between content and format. Imagine you are in an unfamiliar city and are trying to get to the central station. A stranger offers you two routes. Each route could be represented by a distinct line on a paper map. The difference between the two lines is a difference in content. Each of the routes could alternatively have been represented by a distinct series of instructions written on the same piece of paper; these cartographic and propositional representations differ in format. The format of a representation constrains its possible contents. For example, a representation with a cartographic format cannot represent what is represented by sentences such as `There could not be a mountain whose summit is inaccessible.'\footnote{ Note that the distinction between content and format is orthogonal to issues about representational medium. The maps in our illustration may be paper map or electronic maps, and the instructions may be spoken, signed or written. This difference is one of medium.} The distinction between content and format is necessary because, as our illustration shows, each can be varied independently of the other.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Format matters because only where two representations have the same format can they be straightforwardly inferentially integrated.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To illustrate, let’s stay with representations of routes.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you are given some verbal instructions describing a route. You are then shown a representation of a route on a map and asked whether this is the same route that was verbally described. You are not allowed to find out by following the routes or by imagining following them.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Special cases aside, answering the question will involve a process of translation because two distinct representational formats are involved, propositional and cartographic. It is not be enough that you could follow either representation of the route. You will also need to be able to translate from at least one representational format into at least one other format.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interface problem arises in the individual case as well as the joint case, of course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Think first about how we might solve it in the individual case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same question</a:t>
            </a:r>
            <a:r>
              <a:rPr lang="en-US" baseline="0" dirty="0" smtClean="0"/>
              <a:t> we asked about ordinary, individual action also arises for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0" dirty="0" smtClean="0"/>
              <a:t>What is the relation between a purposive joint action and the outcome or outcomes to which it is directed?</a:t>
            </a:r>
          </a:p>
          <a:p>
            <a:endParaRPr lang="en-US" baseline="0"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is a way to make the problem of comparison between representational formats trivial</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Suppose one representation involves a demonstrative that refers by deferring to another representation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Then the comparison doesn’t require translation between formats after all.</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the same can be true for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Maybe intentions can involve demonstrative concepts which refer to actions by deferring to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[*cut: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Set that aside, suppose it can be solved --- essentially because MR must give rise to experience of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On this view, it is demonstrative deference to motor representation that connects intentions to bodily movements.</a:t>
            </a:r>
          </a:p>
          <a:p>
            <a:r>
              <a:rPr lang="en-US" sz="1200" kern="1200" dirty="0" smtClean="0">
                <a:solidFill>
                  <a:srgbClr val="000000"/>
                </a:solidFill>
                <a:latin typeface="Times New Roman" charset="0"/>
                <a:ea typeface="+mn-ea"/>
                <a:cs typeface="+mn-cs"/>
              </a:rPr>
              <a:t>Only by </a:t>
            </a:r>
            <a:r>
              <a:rPr lang="en-US" sz="1200" kern="1200" dirty="0" err="1" smtClean="0">
                <a:solidFill>
                  <a:srgbClr val="000000"/>
                </a:solidFill>
                <a:latin typeface="Times New Roman" charset="0"/>
                <a:ea typeface="+mn-ea"/>
                <a:cs typeface="+mn-cs"/>
              </a:rPr>
              <a:t>recognising</a:t>
            </a:r>
            <a:r>
              <a:rPr lang="en-US" sz="1200" kern="1200" dirty="0" smtClean="0">
                <a:solidFill>
                  <a:srgbClr val="000000"/>
                </a:solidFill>
                <a:latin typeface="Times New Roman" charset="0"/>
                <a:ea typeface="+mn-ea"/>
                <a:cs typeface="+mn-cs"/>
              </a:rPr>
              <a:t> how intentions interlock with motor representations can we hope to understand how our intentions ever make a difference to the world</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around us. </a:t>
            </a:r>
          </a:p>
          <a:p>
            <a:r>
              <a:rPr lang="en-US" sz="1200" kern="1200" dirty="0" smtClean="0">
                <a:solidFill>
                  <a:srgbClr val="000000"/>
                </a:solidFill>
                <a:latin typeface="Times New Roman" charset="0"/>
                <a:ea typeface="+mn-ea"/>
                <a:cs typeface="+mn-cs"/>
              </a:rPr>
              <a:t>On this view experience of action plays a novel role. </a:t>
            </a:r>
          </a:p>
          <a:p>
            <a:r>
              <a:rPr lang="en-US" sz="1200" kern="1200" dirty="0" smtClean="0">
                <a:solidFill>
                  <a:srgbClr val="000000"/>
                </a:solidFill>
                <a:latin typeface="Times New Roman" charset="0"/>
                <a:ea typeface="+mn-ea"/>
                <a:cs typeface="+mn-cs"/>
              </a:rPr>
              <a:t>Action experiences in which motor representations feature, such as those associated with motor imagery and those associated with really acting, are arguably necessary for there to be concepts which are constituents of intentions and refer to actions by deferring to motor representations. </a:t>
            </a:r>
          </a:p>
          <a:p>
            <a:r>
              <a:rPr lang="en-US" sz="1200" kern="1200" dirty="0" smtClean="0">
                <a:solidFill>
                  <a:srgbClr val="000000"/>
                </a:solidFill>
                <a:latin typeface="Times New Roman" charset="0"/>
                <a:ea typeface="+mn-ea"/>
                <a:cs typeface="+mn-cs"/>
              </a:rPr>
              <a:t>But if, as we conjecture, such deference is necessary for intentions to properly and reliably result in bodily movements, it may turn out that intentionally acting in the world de- pends on action experiences featuring motor representation. </a:t>
            </a:r>
          </a:p>
          <a:p>
            <a:r>
              <a:rPr lang="en-US" sz="1200" kern="1200" dirty="0" smtClean="0">
                <a:solidFill>
                  <a:srgbClr val="000000"/>
                </a:solidFill>
                <a:latin typeface="Times New Roman" charset="0"/>
                <a:ea typeface="+mn-ea"/>
                <a:cs typeface="+mn-cs"/>
              </a:rPr>
              <a:t>Much as on some views thought about objects depends on perceptual experience (e.g. Campbell 2002), so also intending actions may depend on motor experience.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But we can’t point to motor representations like we can point to maps!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What we need for reference by deference to a motor representation is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And if you think about motor imagination it seems quite plausible that we do have such experiences.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here’s the thought:</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There are no direct inferential connections between intentions and motor 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Harmony is ensured by the fact that where an intention involves a bodily movement, either executing that intention involves forming a further intention or else the intention involves a demonstrative that refers to an action by deferring to a motor representation.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aseline="0" dirty="0" smtClean="0"/>
              <a:t>So what connects intentions to motor representations---what connects the reflective to the pre-reflective---is the use of demonstratives, and this depends on experience of motor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200" kern="1200" dirty="0" smtClean="0">
              <a:solidFill>
                <a:srgbClr val="000000"/>
              </a:solidFill>
              <a:latin typeface="Times New Roman" charset="0"/>
              <a:ea typeface="+mn-ea"/>
              <a:cs typeface="+mn-cs"/>
            </a:endParaRPr>
          </a:p>
          <a:p>
            <a:r>
              <a:rPr lang="en-US" sz="1200" kern="1200" dirty="0" smtClean="0">
                <a:solidFill>
                  <a:srgbClr val="000000"/>
                </a:solidFill>
                <a:latin typeface="Times New Roman" charset="0"/>
                <a:ea typeface="+mn-ea"/>
                <a:cs typeface="+mn-cs"/>
              </a:rPr>
              <a:t>Much as on some views all thought about objects ultimately</a:t>
            </a:r>
            <a:r>
              <a:rPr lang="en-US" sz="1200" kern="1200" baseline="0" dirty="0" smtClean="0">
                <a:solidFill>
                  <a:srgbClr val="000000"/>
                </a:solidFill>
                <a:latin typeface="Times New Roman" charset="0"/>
                <a:ea typeface="+mn-ea"/>
                <a:cs typeface="+mn-cs"/>
              </a:rPr>
              <a:t> </a:t>
            </a:r>
            <a:r>
              <a:rPr lang="en-US" sz="1200" kern="1200" dirty="0" smtClean="0">
                <a:solidFill>
                  <a:srgbClr val="000000"/>
                </a:solidFill>
                <a:latin typeface="Times New Roman" charset="0"/>
                <a:ea typeface="+mn-ea"/>
                <a:cs typeface="+mn-cs"/>
              </a:rPr>
              <a:t>depends on perceptual experience (e.g. Campbell 2002), so also intending bodily actions may ultimately depend on motor experience.</a:t>
            </a:r>
          </a:p>
          <a:p>
            <a:r>
              <a:rPr lang="en-US" sz="1200" kern="1200" baseline="0" dirty="0" smtClean="0">
                <a:solidFill>
                  <a:srgbClr val="000000"/>
                </a:solidFill>
                <a:latin typeface="Times New Roman" charset="0"/>
                <a:ea typeface="+mn-ea"/>
                <a:cs typeface="+mn-cs"/>
              </a:rPr>
              <a:t>Experience anchors the reflective in the pre-reflective.</a:t>
            </a:r>
            <a:endParaRPr lang="en-US" baseline="0" dirty="0" smtClean="0"/>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aseline="0"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might work for the individual case.  But does it also work for the joint case?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in conclusion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I’ve developed two ideas.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first is that it’s a mistake to think we can fully explain what joint action is by appeal to shared intention only.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it’s true that social motor representation enables some joint actions, then social motor representation plays a distinctive role in grounding the purposiveness of joint action.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fully explicating joint action involves appeal to both pre-reflective and reflective structures, structures of motor representation as well as to structures of intention.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 second idea is really just a challenge.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Some joint actions involve both shared intention and social motor representation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and there is a question about how these two can ever non-accidentally harmoniously contribute to a single joint action rather than always pulling in different directions.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This question is a problem because the obvious answer---appeal to a process of planning---is blocked by the fact that shared intention and social motor representation involve different representational formats.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My very tentative suggestion was that some shared intentions may be anchored in social motor representations by means of demonstrative elements which refer to joint actions by deferring to components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that is right, experience of action has a key role to play in linking reflective and pre-reflective states and processes in joint action.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Formally I think there’s no problem at all with the idea that shared intentions involve demonstrative reference to actions by deferring to component representations of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for this to work, the component representations of social motor representations and the actions they cause have to be experienced in some way.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I’m not at all sure if this is right; to be honest I’ve only just started thinking about it.</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But it is an intriguing idea that there we can experience actions which are not entirely our own, and it might just be true that these experiences, by enabling demonstrative reference, are what connect shared intentions with social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aseline="0" dirty="0" smtClean="0"/>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Here’s the beautiful thing.  </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Social motor representations are just structures of ordinary motor representations.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There’s no social magic here, no mystical ingredient needed to glue joint actions together.</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If we suppose, similarly, that shared intentions are structures of ordinary intentions and knowledge states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then it seems to me that the solving the interface problem for the individual case already provides a solution to the joint case as well.</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So recognizing social motor representations as grounding the purposiveness of some joint actions does create an interface problem; but as far as I can tell, it doesn’t create a problem distinct from the problem that we already have by recognizing that motor representations ground the purposiveness of actions more generally.</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aseline="0" dirty="0" smtClean="0"/>
              <a:t>There is a problem here, I think, but it isn’t specifically about either joint or individual action.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again the question has two aspects</a:t>
            </a:r>
            <a:r>
              <a:rPr lang="en-US" baseline="0" dirty="0" smtClean="0"/>
              <a:t>.</a:t>
            </a:r>
          </a:p>
          <a:p>
            <a:r>
              <a:rPr lang="en-US" baseline="0" dirty="0" smtClean="0"/>
              <a:t>What singles out the outcome or outcomes to which a purposive joint action is directed?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And what binds</a:t>
            </a:r>
            <a:r>
              <a:rPr lang="en-US" baseline="0" dirty="0" smtClean="0"/>
              <a:t> together the various activities that make up the joint action?</a:t>
            </a:r>
          </a:p>
          <a:p>
            <a:r>
              <a:rPr lang="en-US" baseline="0" dirty="0" smtClean="0"/>
              <a:t>The difference in the case of joint action is, of course, that these activities are not necessarily activities of a single agent.</a:t>
            </a:r>
          </a:p>
          <a:p>
            <a:endParaRPr lang="en-US" baseline="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The answer</a:t>
            </a:r>
            <a:r>
              <a:rPr lang="en-US" baseline="0" dirty="0" smtClean="0"/>
              <a:t> to this question for the case of joint action is also superficially similar in the answer we gave in the case of ordinary, individual action.</a:t>
            </a:r>
          </a:p>
          <a:p>
            <a:endParaRPr lang="en-US" baseline="0" dirty="0" smtClean="0"/>
          </a:p>
          <a:p>
            <a:r>
              <a:rPr lang="en-US" baseline="0" dirty="0" smtClean="0"/>
              <a:t>A shared intention is what relates purposive joint actions to the outcomes to which they are directed.</a:t>
            </a:r>
          </a:p>
          <a:p>
            <a:r>
              <a:rPr lang="en-US" baseline="0" dirty="0" smtClean="0"/>
              <a:t>For the shared intention</a:t>
            </a:r>
          </a:p>
          <a:p>
            <a:r>
              <a:rPr lang="en-US" baseline="0" dirty="0" smtClean="0"/>
              <a:t>(1) involves a representation, on the part of each agent, of an outcome</a:t>
            </a:r>
          </a:p>
          <a:p>
            <a:r>
              <a:rPr lang="en-US" baseline="0" dirty="0" smtClean="0"/>
              <a:t>(2) coordinates the several agents’ activities</a:t>
            </a:r>
          </a:p>
          <a:p>
            <a:r>
              <a:rPr lang="en-US" baseline="0" dirty="0" smtClean="0"/>
              <a:t>and </a:t>
            </a:r>
          </a:p>
          <a:p>
            <a:r>
              <a:rPr lang="en-US" baseline="0" dirty="0" smtClean="0"/>
              <a:t>(3) coordinates the several agents’ activities in such a that would normally facilitate the occurrence of the represented outcome.</a:t>
            </a:r>
          </a:p>
          <a:p>
            <a:endParaRPr lang="en-US" baseline="0" dirty="0" smtClean="0"/>
          </a:p>
          <a:p>
            <a:r>
              <a:rPr lang="en-US" baseline="0" dirty="0" smtClean="0"/>
              <a:t>It is in this sense that a shared intention can ground the purposiveness of a joint action.</a:t>
            </a:r>
          </a:p>
          <a:p>
            <a:endParaRPr lang="en-US" baseline="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NULL"/><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0.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3"/>
          <a:srcRect/>
          <a:stretch>
            <a:fillRect/>
          </a:stretch>
        </p:blipFill>
        <p:spPr bwMode="auto">
          <a:xfrm>
            <a:off x="0" y="43259"/>
            <a:ext cx="9144000" cy="6842125"/>
          </a:xfrm>
          <a:prstGeom prst="rect">
            <a:avLst/>
          </a:prstGeom>
          <a:noFill/>
          <a:ln w="9525">
            <a:noFill/>
            <a:round/>
            <a:headEnd/>
            <a:tailEnd/>
          </a:ln>
          <a:effectLst/>
        </p:spPr>
      </p:pic>
      <p:pic>
        <p:nvPicPr>
          <p:cNvPr id="4" name="Picture 3" descr="DSC_AB_5022-00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13" name="Rectangle 3"/>
          <p:cNvSpPr>
            <a:spLocks noChangeArrowheads="1"/>
          </p:cNvSpPr>
          <p:nvPr/>
        </p:nvSpPr>
        <p:spPr bwMode="auto">
          <a:xfrm>
            <a:off x="0" y="476176"/>
            <a:ext cx="5868144" cy="1080616"/>
          </a:xfrm>
          <a:prstGeom prst="rect">
            <a:avLst/>
          </a:prstGeom>
          <a:gradFill rotWithShape="1">
            <a:gsLst>
              <a:gs pos="0">
                <a:srgbClr val="000000">
                  <a:alpha val="50000"/>
                </a:srgbClr>
              </a:gs>
              <a:gs pos="100000">
                <a:srgbClr val="000000">
                  <a:gamma/>
                  <a:shade val="46275"/>
                  <a:invGamma/>
                  <a:alpha val="0"/>
                </a:srgbClr>
              </a:gs>
            </a:gsLst>
            <a:lin ang="0" scaled="1"/>
          </a:gradFill>
          <a:ln>
            <a:noFill/>
          </a:ln>
          <a:effectLst/>
          <a:extLst>
            <a:ext uri="{91240B29-F687-4f45-9708-019B960494DF}">
              <a14:hiddenLine xmlns:a14="http://schemas.microsoft.com/office/drawing/2010/main" w="76200">
                <a:solidFill>
                  <a:srgbClr val="FFCCCC"/>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i="0" dirty="0"/>
          </a:p>
        </p:txBody>
      </p:sp>
      <p:sp>
        <p:nvSpPr>
          <p:cNvPr id="14" name="Text Box 9"/>
          <p:cNvSpPr txBox="1">
            <a:spLocks noChangeArrowheads="1"/>
          </p:cNvSpPr>
          <p:nvPr/>
        </p:nvSpPr>
        <p:spPr bwMode="auto">
          <a:xfrm>
            <a:off x="468313" y="548631"/>
            <a:ext cx="806450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spcAft>
                <a:spcPct val="0"/>
              </a:spcAft>
            </a:pPr>
            <a:r>
              <a:rPr lang="en-GB" sz="3200" b="1" i="0" dirty="0" smtClean="0">
                <a:effectLst>
                  <a:glow rad="101600">
                    <a:srgbClr val="000000"/>
                  </a:glow>
                </a:effectLst>
              </a:rPr>
              <a:t>Shared Agency and Motor Representation</a:t>
            </a:r>
            <a:endParaRPr lang="en-GB" sz="3200" i="0" dirty="0">
              <a:effectLst>
                <a:glow rad="101600">
                  <a:srgbClr val="000000"/>
                </a:glow>
              </a:effectLst>
            </a:endParaRPr>
          </a:p>
        </p:txBody>
      </p:sp>
      <p:sp>
        <p:nvSpPr>
          <p:cNvPr id="3" name="Rectangle 2"/>
          <p:cNvSpPr/>
          <p:nvPr/>
        </p:nvSpPr>
        <p:spPr>
          <a:xfrm>
            <a:off x="1462460" y="921420"/>
            <a:ext cx="3044423" cy="400110"/>
          </a:xfrm>
          <a:prstGeom prst="rect">
            <a:avLst/>
          </a:prstGeom>
        </p:spPr>
        <p:txBody>
          <a:bodyPr wrap="none">
            <a:spAutoFit/>
          </a:bodyPr>
          <a:lstStyle/>
          <a:p>
            <a:pPr>
              <a:spcBef>
                <a:spcPct val="50000"/>
              </a:spcBef>
            </a:pPr>
            <a:r>
              <a:rPr lang="en-GB" sz="2000" i="0" dirty="0" err="1">
                <a:effectLst>
                  <a:glow rad="101600">
                    <a:srgbClr val="000000"/>
                  </a:glow>
                </a:effectLst>
              </a:rPr>
              <a:t>s.butterfill@warwick.ac.uk</a:t>
            </a:r>
            <a:endParaRPr lang="en-GB" sz="2000" i="0" dirty="0">
              <a:effectLst>
                <a:glow rad="101600">
                  <a:srgbClr val="000000"/>
                </a:glow>
              </a:effectLst>
            </a:endParaRPr>
          </a:p>
        </p:txBody>
      </p:sp>
    </p:spTree>
    <p:extLst>
      <p:ext uri="{BB962C8B-B14F-4D97-AF65-F5344CB8AC3E}">
        <p14:creationId xmlns:p14="http://schemas.microsoft.com/office/powerpoint/2010/main" val="2264643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a:t>
            </a:r>
            <a:r>
              <a:rPr lang="en-US" i="0" dirty="0" smtClean="0"/>
              <a:t>goal or goals to </a:t>
            </a:r>
            <a:r>
              <a:rPr lang="en-US" i="0" dirty="0" smtClean="0"/>
              <a:t>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38341584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a:t>
            </a:r>
            <a:r>
              <a:rPr lang="en-US" i="0" dirty="0" smtClean="0"/>
              <a:t>goal or goals to </a:t>
            </a:r>
            <a:r>
              <a:rPr lang="en-US" i="0" dirty="0" smtClean="0"/>
              <a:t>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
        <p:nvSpPr>
          <p:cNvPr id="65" name="Rectangle 64"/>
          <p:cNvSpPr/>
          <p:nvPr/>
        </p:nvSpPr>
        <p:spPr bwMode="auto">
          <a:xfrm>
            <a:off x="0" y="0"/>
            <a:ext cx="9144000" cy="2708920"/>
          </a:xfrm>
          <a:prstGeom prst="rect">
            <a:avLst/>
          </a:prstGeom>
          <a:gradFill flip="none" rotWithShape="1">
            <a:gsLst>
              <a:gs pos="0">
                <a:srgbClr val="FFFFFF"/>
              </a:gs>
              <a:gs pos="100000">
                <a:schemeClr val="bg1">
                  <a:alpha val="0"/>
                </a:schemeClr>
              </a:gs>
              <a:gs pos="81000">
                <a:srgbClr val="FFFFFF"/>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8" name="Text Box 2"/>
          <p:cNvSpPr txBox="1">
            <a:spLocks noChangeArrowheads="1"/>
          </p:cNvSpPr>
          <p:nvPr/>
        </p:nvSpPr>
        <p:spPr bwMode="auto">
          <a:xfrm>
            <a:off x="1106760" y="26064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t>
            </a:r>
            <a:r>
              <a:rPr lang="en-US" i="0" dirty="0">
                <a:solidFill>
                  <a:srgbClr val="000000"/>
                </a:solidFill>
                <a:effectLst>
                  <a:glow rad="101600">
                    <a:srgbClr val="FFFFFF"/>
                  </a:glow>
                </a:effectLst>
              </a:rPr>
              <a:t>the key property of joint action lies in its internal component [...] in the participants’ having a “collective” or “shared</a:t>
            </a:r>
            <a:r>
              <a:rPr lang="en-US" i="0" dirty="0" smtClean="0">
                <a:solidFill>
                  <a:srgbClr val="000000"/>
                </a:solidFill>
                <a:effectLst>
                  <a:glow rad="101600">
                    <a:srgbClr val="FFFFFF"/>
                  </a:glow>
                </a:effectLst>
              </a:rPr>
              <a:t>” intention</a:t>
            </a:r>
            <a:r>
              <a:rPr lang="en-US" i="0" dirty="0">
                <a:solidFill>
                  <a:srgbClr val="000000"/>
                </a:solidFill>
                <a:effectLst>
                  <a:glow rad="101600">
                    <a:srgbClr val="FFFFFF"/>
                  </a:glow>
                </a:effectLst>
              </a:rPr>
              <a:t>.</a:t>
            </a:r>
            <a:r>
              <a:rPr lang="en-US" i="0" dirty="0" smtClean="0">
                <a:solidFill>
                  <a:srgbClr val="000000"/>
                </a:solidFill>
                <a:effectLst>
                  <a:glow rad="101600">
                    <a:srgbClr val="FFFFFF"/>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(Alonso 2009, pp. 444-5)</a:t>
            </a:r>
            <a:endParaRPr lang="en-US" i="0" dirty="0" smtClean="0">
              <a:solidFill>
                <a:srgbClr val="000000"/>
              </a:solidFill>
              <a:effectLst>
                <a:glow rad="101600">
                  <a:srgbClr val="FFFFFF"/>
                </a:glow>
              </a:effectLst>
              <a:ea typeface="Arial" charset="0"/>
              <a:cs typeface="Arial" charset="0"/>
            </a:endParaRPr>
          </a:p>
        </p:txBody>
      </p:sp>
    </p:spTree>
    <p:extLst>
      <p:ext uri="{BB962C8B-B14F-4D97-AF65-F5344CB8AC3E}">
        <p14:creationId xmlns:p14="http://schemas.microsoft.com/office/powerpoint/2010/main" val="33595446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7" name="TextBox 5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58" name="Oval 5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59" name="Oval 5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60" name="Oval 5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61" name="TextBox 6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62" name="TextBox 6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21" name="Curved Connector 20"/>
          <p:cNvCxnSpPr>
            <a:stCxn id="22" idx="0"/>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2" name="Rounded Rectangle 21"/>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glow rad="101600">
                    <a:srgbClr val="000000"/>
                  </a:glow>
                </a:effectLst>
              </a:rPr>
              <a:t> or social motor</a:t>
            </a:r>
            <a:r>
              <a:rPr lang="en-US" i="0" dirty="0" smtClean="0">
                <a:solidFill>
                  <a:srgbClr val="FFFFFF"/>
                </a:solidFill>
                <a:effectLst>
                  <a:glow rad="101600">
                    <a:srgbClr val="000000"/>
                  </a:glow>
                </a:effectLst>
              </a:rPr>
              <a:t> </a:t>
            </a:r>
            <a:r>
              <a:rPr kumimoji="0" lang="en-US" sz="2200" b="0" i="0" u="none" strike="noStrike" cap="none" normalizeH="0" dirty="0" smtClean="0">
                <a:ln>
                  <a:noFill/>
                </a:ln>
                <a:solidFill>
                  <a:srgbClr val="FFFFFF"/>
                </a:solidFill>
                <a:effectLst>
                  <a:glow rad="101600">
                    <a:srgbClr val="000000"/>
                  </a:glow>
                </a:effectLst>
              </a:rPr>
              <a:t>representation</a:t>
            </a:r>
            <a:endParaRPr kumimoji="0" lang="en-US" sz="2200" b="0" i="0" u="none" strike="noStrike" cap="none" normalizeH="0" baseline="0" dirty="0">
              <a:ln>
                <a:noFill/>
              </a:ln>
              <a:solidFill>
                <a:srgbClr val="FFFFFF"/>
              </a:solidFill>
              <a:effectLst>
                <a:glow rad="101600">
                  <a:srgbClr val="000000"/>
                </a:glow>
              </a:effectLst>
            </a:endParaRPr>
          </a:p>
        </p:txBody>
      </p:sp>
      <p:cxnSp>
        <p:nvCxnSpPr>
          <p:cNvPr id="23" name="Curved Connector 22"/>
          <p:cNvCxnSpPr>
            <a:stCxn id="22" idx="0"/>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a:t>
            </a:r>
            <a:r>
              <a:rPr lang="en-US" i="0" dirty="0" smtClean="0"/>
              <a:t>goal or goals to </a:t>
            </a:r>
            <a:r>
              <a:rPr lang="en-US" i="0" dirty="0" smtClean="0"/>
              <a:t>which it is directed?</a:t>
            </a:r>
            <a:endParaRPr lang="en-US" i="0" dirty="0"/>
          </a:p>
        </p:txBody>
      </p:sp>
      <p:sp>
        <p:nvSpPr>
          <p:cNvPr id="6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6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
        <p:nvSpPr>
          <p:cNvPr id="65" name="Rectangle 64"/>
          <p:cNvSpPr/>
          <p:nvPr/>
        </p:nvSpPr>
        <p:spPr bwMode="auto">
          <a:xfrm>
            <a:off x="0" y="0"/>
            <a:ext cx="9144000" cy="2708920"/>
          </a:xfrm>
          <a:prstGeom prst="rect">
            <a:avLst/>
          </a:prstGeom>
          <a:gradFill flip="none" rotWithShape="1">
            <a:gsLst>
              <a:gs pos="0">
                <a:srgbClr val="FFFFFF"/>
              </a:gs>
              <a:gs pos="100000">
                <a:schemeClr val="bg1">
                  <a:alpha val="0"/>
                </a:schemeClr>
              </a:gs>
              <a:gs pos="81000">
                <a:srgbClr val="FFFFFF"/>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8" name="Text Box 2"/>
          <p:cNvSpPr txBox="1">
            <a:spLocks noChangeArrowheads="1"/>
          </p:cNvSpPr>
          <p:nvPr/>
        </p:nvSpPr>
        <p:spPr bwMode="auto">
          <a:xfrm>
            <a:off x="1106760" y="26064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t>
            </a:r>
            <a:r>
              <a:rPr lang="en-US" i="0" dirty="0">
                <a:solidFill>
                  <a:srgbClr val="000000"/>
                </a:solidFill>
                <a:effectLst>
                  <a:glow rad="101600">
                    <a:srgbClr val="FFFFFF"/>
                  </a:glow>
                </a:effectLst>
              </a:rPr>
              <a:t>the key property of joint action lies in its internal component [...] in the participants’ having a “collective” or “shared</a:t>
            </a:r>
            <a:r>
              <a:rPr lang="en-US" i="0" dirty="0" smtClean="0">
                <a:solidFill>
                  <a:srgbClr val="000000"/>
                </a:solidFill>
                <a:effectLst>
                  <a:glow rad="101600">
                    <a:srgbClr val="FFFFFF"/>
                  </a:glow>
                </a:effectLst>
              </a:rPr>
              <a:t>” intention</a:t>
            </a:r>
            <a:r>
              <a:rPr lang="en-US" i="0" dirty="0">
                <a:solidFill>
                  <a:srgbClr val="000000"/>
                </a:solidFill>
                <a:effectLst>
                  <a:glow rad="101600">
                    <a:srgbClr val="FFFFFF"/>
                  </a:glow>
                </a:effectLst>
              </a:rPr>
              <a:t>.</a:t>
            </a:r>
            <a:r>
              <a:rPr lang="en-US" i="0" dirty="0" smtClean="0">
                <a:solidFill>
                  <a:srgbClr val="000000"/>
                </a:solidFill>
                <a:effectLst>
                  <a:glow rad="101600">
                    <a:srgbClr val="FFFFFF"/>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rPr>
              <a:t>(Alonso 2009, pp. 444-5)</a:t>
            </a:r>
            <a:endParaRPr lang="en-US" i="0" dirty="0" smtClean="0">
              <a:solidFill>
                <a:srgbClr val="000000"/>
              </a:solidFill>
              <a:effectLst>
                <a:glow rad="101600">
                  <a:srgbClr val="FFFFFF"/>
                </a:glow>
              </a:effectLst>
              <a:ea typeface="Arial" charset="0"/>
              <a:cs typeface="Arial" charset="0"/>
            </a:endParaRPr>
          </a:p>
        </p:txBody>
      </p:sp>
      <p:sp>
        <p:nvSpPr>
          <p:cNvPr id="34" name="Rectangle 33"/>
          <p:cNvSpPr/>
          <p:nvPr/>
        </p:nvSpPr>
        <p:spPr bwMode="auto">
          <a:xfrm>
            <a:off x="0" y="0"/>
            <a:ext cx="9144000" cy="6858000"/>
          </a:xfrm>
          <a:prstGeom prst="rect">
            <a:avLst/>
          </a:prstGeom>
          <a:solidFill>
            <a:schemeClr val="tx1">
              <a:alpha val="7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784386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4229600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5" name="Text Box 5"/>
          <p:cNvSpPr txBox="1">
            <a:spLocks noChangeArrowheads="1"/>
          </p:cNvSpPr>
          <p:nvPr/>
        </p:nvSpPr>
        <p:spPr bwMode="auto">
          <a:xfrm>
            <a:off x="539554" y="4294257"/>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Members of a flash mob simultaneously open </a:t>
            </a:r>
            <a:r>
              <a:rPr lang="en-GB" i="0" dirty="0">
                <a:effectLst>
                  <a:glow rad="152400">
                    <a:schemeClr val="tx1"/>
                  </a:glow>
                </a:effectLst>
                <a:cs typeface="Arial" charset="0"/>
              </a:rPr>
              <a:t>their newspapers noisily </a:t>
            </a:r>
            <a:endParaRPr lang="en-GB" i="0" dirty="0" smtClean="0">
              <a:effectLst>
                <a:glow rad="152400">
                  <a:schemeClr val="tx1"/>
                </a:glow>
              </a:effectLst>
              <a:cs typeface="Arial" charset="0"/>
            </a:endParaRPr>
          </a:p>
        </p:txBody>
      </p:sp>
      <p:sp>
        <p:nvSpPr>
          <p:cNvPr id="6" name="Text Box 5"/>
          <p:cNvSpPr txBox="1">
            <a:spLocks noChangeArrowheads="1"/>
          </p:cNvSpPr>
          <p:nvPr/>
        </p:nvSpPr>
        <p:spPr bwMode="auto">
          <a:xfrm>
            <a:off x="5292082" y="430181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Onlookers simultaneously open their </a:t>
            </a:r>
            <a:r>
              <a:rPr lang="en-GB" i="0" dirty="0">
                <a:solidFill>
                  <a:schemeClr val="tx1"/>
                </a:solidFill>
                <a:effectLst>
                  <a:glow rad="101600">
                    <a:srgbClr val="FFFFFF"/>
                  </a:glow>
                </a:effectLst>
                <a:cs typeface="Arial" charset="0"/>
              </a:rPr>
              <a:t>newspapers noisily </a:t>
            </a:r>
            <a:endParaRPr lang="en-GB" i="0" dirty="0" smtClean="0">
              <a:solidFill>
                <a:schemeClr val="tx1"/>
              </a:solidFill>
              <a:effectLst>
                <a:glow rad="101600">
                  <a:srgbClr val="FFFFFF"/>
                </a:glow>
              </a:effectLst>
              <a:cs typeface="Arial" charset="0"/>
            </a:endParaRPr>
          </a:p>
        </p:txBody>
      </p:sp>
      <p:sp>
        <p:nvSpPr>
          <p:cNvPr id="7" name="Text Box 5"/>
          <p:cNvSpPr txBox="1">
            <a:spLocks noChangeArrowheads="1"/>
          </p:cNvSpPr>
          <p:nvPr/>
        </p:nvSpPr>
        <p:spPr bwMode="auto">
          <a:xfrm>
            <a:off x="539552" y="2789631"/>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a:t>
            </a:r>
            <a:r>
              <a:rPr lang="en-GB" i="0" dirty="0" smtClean="0">
                <a:effectLst>
                  <a:glow rad="152400">
                    <a:schemeClr val="tx1"/>
                  </a:glow>
                </a:effectLst>
                <a:cs typeface="Arial" charset="0"/>
              </a:rPr>
              <a:t>sisters cycling to school together</a:t>
            </a:r>
            <a:r>
              <a:rPr lang="en-GB" i="0" dirty="0" smtClean="0">
                <a:effectLst>
                  <a:glow rad="152400">
                    <a:schemeClr val="tx1"/>
                  </a:glow>
                </a:effectLst>
                <a:cs typeface="Arial" charset="0"/>
              </a:rPr>
              <a:t>.</a:t>
            </a:r>
          </a:p>
        </p:txBody>
      </p:sp>
      <p:sp>
        <p:nvSpPr>
          <p:cNvPr id="10" name="Text Box 5"/>
          <p:cNvSpPr txBox="1">
            <a:spLocks noChangeArrowheads="1"/>
          </p:cNvSpPr>
          <p:nvPr/>
        </p:nvSpPr>
        <p:spPr bwMode="auto">
          <a:xfrm>
            <a:off x="5292080" y="2797185"/>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Two strangers </a:t>
            </a:r>
            <a:r>
              <a:rPr lang="en-GB" i="0" dirty="0" smtClean="0">
                <a:solidFill>
                  <a:schemeClr val="tx1"/>
                </a:solidFill>
                <a:effectLst>
                  <a:glow rad="101600">
                    <a:srgbClr val="FFFFFF"/>
                  </a:glow>
                </a:effectLst>
                <a:cs typeface="Arial" charset="0"/>
              </a:rPr>
              <a:t>cycling the same </a:t>
            </a:r>
            <a:r>
              <a:rPr lang="en-GB" i="0" dirty="0" smtClean="0">
                <a:solidFill>
                  <a:schemeClr val="tx1"/>
                </a:solidFill>
                <a:effectLst>
                  <a:glow rad="101600">
                    <a:srgbClr val="FFFFFF"/>
                  </a:glow>
                </a:effectLst>
                <a:cs typeface="Arial" charset="0"/>
              </a:rPr>
              <a:t>route side-by-side.</a:t>
            </a:r>
          </a:p>
        </p:txBody>
      </p:sp>
      <p:sp>
        <p:nvSpPr>
          <p:cNvPr id="11" name="Text Box 5"/>
          <p:cNvSpPr txBox="1">
            <a:spLocks noChangeArrowheads="1"/>
          </p:cNvSpPr>
          <p:nvPr/>
        </p:nvSpPr>
        <p:spPr bwMode="auto">
          <a:xfrm>
            <a:off x="6228186" y="5302369"/>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bg1">
                    <a:lumMod val="50000"/>
                  </a:schemeClr>
                </a:solidFill>
                <a:effectLst>
                  <a:glow rad="101600">
                    <a:srgbClr val="FFFFFF"/>
                  </a:glow>
                </a:effectLst>
                <a:cs typeface="Arial" charset="0"/>
              </a:rPr>
              <a:t>(cf. Searle 1990: 92)</a:t>
            </a:r>
          </a:p>
        </p:txBody>
      </p:sp>
      <p:sp>
        <p:nvSpPr>
          <p:cNvPr id="12" name="Text Box 5"/>
          <p:cNvSpPr txBox="1">
            <a:spLocks noChangeArrowheads="1"/>
          </p:cNvSpPr>
          <p:nvPr/>
        </p:nvSpPr>
        <p:spPr bwMode="auto">
          <a:xfrm>
            <a:off x="6156176" y="3430161"/>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bg1">
                    <a:lumMod val="50000"/>
                  </a:schemeClr>
                </a:solidFill>
                <a:effectLst>
                  <a:glow rad="101600">
                    <a:srgbClr val="FFFFFF"/>
                  </a:glow>
                </a:effectLst>
                <a:cs typeface="Arial" charset="0"/>
              </a:rPr>
              <a:t>(cf. Gilbert </a:t>
            </a:r>
            <a:r>
              <a:rPr lang="en-GB" i="0" dirty="0" smtClean="0">
                <a:solidFill>
                  <a:schemeClr val="bg1">
                    <a:lumMod val="50000"/>
                  </a:schemeClr>
                </a:solidFill>
                <a:effectLst>
                  <a:glow rad="101600">
                    <a:srgbClr val="FFFFFF"/>
                  </a:glow>
                </a:effectLst>
                <a:cs typeface="Arial" charset="0"/>
              </a:rPr>
              <a:t>1990)</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Shared Agency</a:t>
            </a:r>
          </a:p>
        </p:txBody>
      </p:sp>
      <p:sp>
        <p:nvSpPr>
          <p:cNvPr id="9" name="Text Box 5"/>
          <p:cNvSpPr txBox="1">
            <a:spLocks noChangeArrowheads="1"/>
          </p:cNvSpPr>
          <p:nvPr/>
        </p:nvSpPr>
        <p:spPr bwMode="auto">
          <a:xfrm>
            <a:off x="5148066" y="210126"/>
            <a:ext cx="345638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01600">
                    <a:srgbClr val="FFFFFF"/>
                  </a:glow>
                </a:effectLst>
                <a:cs typeface="Arial" charset="0"/>
              </a:rPr>
              <a:t>Parallel but</a:t>
            </a:r>
            <a:br>
              <a:rPr lang="en-GB" i="0" dirty="0" smtClean="0">
                <a:solidFill>
                  <a:schemeClr val="tx1"/>
                </a:solidFill>
                <a:effectLst>
                  <a:glow rad="101600">
                    <a:srgbClr val="FFFFFF"/>
                  </a:glow>
                </a:effectLst>
                <a:cs typeface="Arial" charset="0"/>
              </a:rPr>
            </a:br>
            <a:r>
              <a:rPr lang="en-GB" i="0" dirty="0" smtClean="0">
                <a:solidFill>
                  <a:schemeClr val="tx1"/>
                </a:solidFill>
                <a:effectLst>
                  <a:glow rad="101600">
                    <a:srgbClr val="FFFFFF"/>
                  </a:glow>
                </a:effectLst>
                <a:cs typeface="Arial" charset="0"/>
              </a:rPr>
              <a:t>Individual Agency</a:t>
            </a:r>
          </a:p>
        </p:txBody>
      </p:sp>
      <p:sp>
        <p:nvSpPr>
          <p:cNvPr id="2" name="Rectangle 1"/>
          <p:cNvSpPr/>
          <p:nvPr/>
        </p:nvSpPr>
        <p:spPr bwMode="auto">
          <a:xfrm>
            <a:off x="-828600" y="1124744"/>
            <a:ext cx="10873208" cy="1512168"/>
          </a:xfrm>
          <a:prstGeom prst="rect">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Text Box 2"/>
          <p:cNvSpPr txBox="1">
            <a:spLocks noChangeArrowheads="1"/>
          </p:cNvSpPr>
          <p:nvPr/>
        </p:nvSpPr>
        <p:spPr bwMode="auto">
          <a:xfrm>
            <a:off x="592138" y="1289227"/>
            <a:ext cx="7940302"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9908308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0816358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494782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4009568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noChangeArrowheads="1"/>
          </p:cNvPicPr>
          <p:nvPr/>
        </p:nvPicPr>
        <p:blipFill>
          <a:blip r:embed="rId3"/>
          <a:srcRect/>
          <a:stretch>
            <a:fillRect/>
          </a:stretch>
        </p:blipFill>
        <p:spPr bwMode="auto">
          <a:xfrm>
            <a:off x="0" y="406400"/>
            <a:ext cx="9144000" cy="5918200"/>
          </a:xfrm>
          <a:prstGeom prst="rect">
            <a:avLst/>
          </a:prstGeom>
          <a:noFill/>
          <a:ln w="9525">
            <a:noFill/>
            <a:round/>
            <a:headEnd/>
            <a:tailEnd/>
          </a:ln>
          <a:effectLst/>
        </p:spPr>
      </p:pic>
    </p:spTree>
    <p:extLst>
      <p:ext uri="{BB962C8B-B14F-4D97-AF65-F5344CB8AC3E}">
        <p14:creationId xmlns:p14="http://schemas.microsoft.com/office/powerpoint/2010/main" val="19925757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38248206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SC_AB_5022-002.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4274"/>
            <a:ext cx="9144000" cy="6866930"/>
          </a:xfrm>
          <a:prstGeom prst="rect">
            <a:avLst/>
          </a:prstGeom>
        </p:spPr>
      </p:pic>
      <p:sp>
        <p:nvSpPr>
          <p:cNvPr id="15" name="Rectangle 14"/>
          <p:cNvSpPr/>
          <p:nvPr/>
        </p:nvSpPr>
        <p:spPr bwMode="auto">
          <a:xfrm>
            <a:off x="0" y="0"/>
            <a:ext cx="4572000" cy="6858000"/>
          </a:xfrm>
          <a:prstGeom prst="rect">
            <a:avLst/>
          </a:prstGeom>
          <a:solidFill>
            <a:schemeClr val="tx1">
              <a:alpha val="7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14" name="Rectangle 13"/>
          <p:cNvSpPr/>
          <p:nvPr/>
        </p:nvSpPr>
        <p:spPr bwMode="auto">
          <a:xfrm>
            <a:off x="4572000" y="0"/>
            <a:ext cx="4572000" cy="6858000"/>
          </a:xfrm>
          <a:prstGeom prst="rect">
            <a:avLst/>
          </a:prstGeom>
          <a:solidFill>
            <a:schemeClr val="bg1">
              <a:alpha val="7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5" name="Text Box 5"/>
          <p:cNvSpPr txBox="1">
            <a:spLocks noChangeArrowheads="1"/>
          </p:cNvSpPr>
          <p:nvPr/>
        </p:nvSpPr>
        <p:spPr bwMode="auto">
          <a:xfrm>
            <a:off x="539554" y="3934217"/>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Members of a flash mob simultaneously open </a:t>
            </a:r>
            <a:r>
              <a:rPr lang="en-GB" i="0" dirty="0">
                <a:effectLst>
                  <a:glow rad="152400">
                    <a:schemeClr val="tx1"/>
                  </a:glow>
                </a:effectLst>
                <a:cs typeface="Arial" charset="0"/>
              </a:rPr>
              <a:t>their newspapers noisily </a:t>
            </a:r>
            <a:endParaRPr lang="en-GB" i="0" dirty="0" smtClean="0">
              <a:effectLst>
                <a:glow rad="152400">
                  <a:schemeClr val="tx1"/>
                </a:glow>
              </a:effectLst>
              <a:cs typeface="Arial" charset="0"/>
            </a:endParaRPr>
          </a:p>
        </p:txBody>
      </p:sp>
      <p:sp>
        <p:nvSpPr>
          <p:cNvPr id="6" name="Text Box 5"/>
          <p:cNvSpPr txBox="1">
            <a:spLocks noChangeArrowheads="1"/>
          </p:cNvSpPr>
          <p:nvPr/>
        </p:nvSpPr>
        <p:spPr bwMode="auto">
          <a:xfrm>
            <a:off x="5292082" y="394177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Onlookers simultaneously open their </a:t>
            </a:r>
            <a:r>
              <a:rPr lang="en-GB" i="0" dirty="0">
                <a:solidFill>
                  <a:schemeClr val="tx1"/>
                </a:solidFill>
                <a:effectLst>
                  <a:glow rad="101600">
                    <a:srgbClr val="FFFFFF"/>
                  </a:glow>
                </a:effectLst>
                <a:cs typeface="Arial" charset="0"/>
              </a:rPr>
              <a:t>newspapers noisily </a:t>
            </a:r>
            <a:endParaRPr lang="en-GB" i="0" dirty="0" smtClean="0">
              <a:solidFill>
                <a:schemeClr val="tx1"/>
              </a:solidFill>
              <a:effectLst>
                <a:glow rad="101600">
                  <a:srgbClr val="FFFFFF"/>
                </a:glow>
              </a:effectLst>
              <a:cs typeface="Arial" charset="0"/>
            </a:endParaRPr>
          </a:p>
        </p:txBody>
      </p:sp>
      <p:sp>
        <p:nvSpPr>
          <p:cNvPr id="7" name="Text Box 5"/>
          <p:cNvSpPr txBox="1">
            <a:spLocks noChangeArrowheads="1"/>
          </p:cNvSpPr>
          <p:nvPr/>
        </p:nvSpPr>
        <p:spPr bwMode="auto">
          <a:xfrm>
            <a:off x="539552" y="2060848"/>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Two </a:t>
            </a:r>
            <a:r>
              <a:rPr lang="en-GB" i="0" dirty="0" smtClean="0">
                <a:effectLst>
                  <a:glow rad="152400">
                    <a:schemeClr val="tx1"/>
                  </a:glow>
                </a:effectLst>
                <a:cs typeface="Arial" charset="0"/>
              </a:rPr>
              <a:t>sisters cycling to school together</a:t>
            </a:r>
            <a:r>
              <a:rPr lang="en-GB" i="0" dirty="0" smtClean="0">
                <a:effectLst>
                  <a:glow rad="152400">
                    <a:schemeClr val="tx1"/>
                  </a:glow>
                </a:effectLst>
                <a:cs typeface="Arial" charset="0"/>
              </a:rPr>
              <a:t>.</a:t>
            </a:r>
          </a:p>
        </p:txBody>
      </p:sp>
      <p:sp>
        <p:nvSpPr>
          <p:cNvPr id="10" name="Text Box 5"/>
          <p:cNvSpPr txBox="1">
            <a:spLocks noChangeArrowheads="1"/>
          </p:cNvSpPr>
          <p:nvPr/>
        </p:nvSpPr>
        <p:spPr bwMode="auto">
          <a:xfrm>
            <a:off x="5292080" y="2068402"/>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01600">
                    <a:srgbClr val="FFFFFF"/>
                  </a:glow>
                </a:effectLst>
                <a:cs typeface="Arial" charset="0"/>
              </a:rPr>
              <a:t>Two strangers </a:t>
            </a:r>
            <a:r>
              <a:rPr lang="en-GB" i="0" dirty="0" smtClean="0">
                <a:solidFill>
                  <a:schemeClr val="tx1"/>
                </a:solidFill>
                <a:effectLst>
                  <a:glow rad="101600">
                    <a:srgbClr val="FFFFFF"/>
                  </a:glow>
                </a:effectLst>
                <a:cs typeface="Arial" charset="0"/>
              </a:rPr>
              <a:t>cycling the same </a:t>
            </a:r>
            <a:r>
              <a:rPr lang="en-GB" i="0" dirty="0" smtClean="0">
                <a:solidFill>
                  <a:schemeClr val="tx1"/>
                </a:solidFill>
                <a:effectLst>
                  <a:glow rad="101600">
                    <a:srgbClr val="FFFFFF"/>
                  </a:glow>
                </a:effectLst>
                <a:cs typeface="Arial" charset="0"/>
              </a:rPr>
              <a:t>route side-by-side.</a:t>
            </a:r>
          </a:p>
        </p:txBody>
      </p:sp>
      <p:sp>
        <p:nvSpPr>
          <p:cNvPr id="11" name="Text Box 5"/>
          <p:cNvSpPr txBox="1">
            <a:spLocks noChangeArrowheads="1"/>
          </p:cNvSpPr>
          <p:nvPr/>
        </p:nvSpPr>
        <p:spPr bwMode="auto">
          <a:xfrm>
            <a:off x="6228186" y="4942329"/>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bg1">
                    <a:lumMod val="50000"/>
                  </a:schemeClr>
                </a:solidFill>
                <a:effectLst>
                  <a:glow rad="101600">
                    <a:srgbClr val="FFFFFF"/>
                  </a:glow>
                </a:effectLst>
                <a:cs typeface="Arial" charset="0"/>
              </a:rPr>
              <a:t>(cf. Searle 1990: 92)</a:t>
            </a:r>
          </a:p>
        </p:txBody>
      </p:sp>
      <p:sp>
        <p:nvSpPr>
          <p:cNvPr id="12" name="Text Box 5"/>
          <p:cNvSpPr txBox="1">
            <a:spLocks noChangeArrowheads="1"/>
          </p:cNvSpPr>
          <p:nvPr/>
        </p:nvSpPr>
        <p:spPr bwMode="auto">
          <a:xfrm>
            <a:off x="6156176" y="2701378"/>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solidFill>
                  <a:schemeClr val="bg1">
                    <a:lumMod val="50000"/>
                  </a:schemeClr>
                </a:solidFill>
                <a:effectLst>
                  <a:glow rad="101600">
                    <a:srgbClr val="FFFFFF"/>
                  </a:glow>
                </a:effectLst>
                <a:cs typeface="Arial" charset="0"/>
              </a:rPr>
              <a:t>(cf. Gilbert </a:t>
            </a:r>
            <a:r>
              <a:rPr lang="en-GB" i="0" dirty="0" smtClean="0">
                <a:solidFill>
                  <a:schemeClr val="bg1">
                    <a:lumMod val="50000"/>
                  </a:schemeClr>
                </a:solidFill>
                <a:effectLst>
                  <a:glow rad="101600">
                    <a:srgbClr val="FFFFFF"/>
                  </a:glow>
                </a:effectLst>
                <a:cs typeface="Arial" charset="0"/>
              </a:rPr>
              <a:t>1990)</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Shared Agency</a:t>
            </a:r>
          </a:p>
        </p:txBody>
      </p:sp>
      <p:sp>
        <p:nvSpPr>
          <p:cNvPr id="9" name="Text Box 5"/>
          <p:cNvSpPr txBox="1">
            <a:spLocks noChangeArrowheads="1"/>
          </p:cNvSpPr>
          <p:nvPr/>
        </p:nvSpPr>
        <p:spPr bwMode="auto">
          <a:xfrm>
            <a:off x="5148066" y="210126"/>
            <a:ext cx="3456382"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01600">
                    <a:srgbClr val="FFFFFF"/>
                  </a:glow>
                </a:effectLst>
                <a:cs typeface="Arial" charset="0"/>
              </a:rPr>
              <a:t>Parallel but</a:t>
            </a:r>
            <a:br>
              <a:rPr lang="en-GB" i="0" dirty="0" smtClean="0">
                <a:solidFill>
                  <a:schemeClr val="tx1"/>
                </a:solidFill>
                <a:effectLst>
                  <a:glow rad="101600">
                    <a:srgbClr val="FFFFFF"/>
                  </a:glow>
                </a:effectLst>
                <a:cs typeface="Arial" charset="0"/>
              </a:rPr>
            </a:br>
            <a:r>
              <a:rPr lang="en-GB" i="0" dirty="0" smtClean="0">
                <a:solidFill>
                  <a:schemeClr val="tx1"/>
                </a:solidFill>
                <a:effectLst>
                  <a:glow rad="101600">
                    <a:srgbClr val="FFFFFF"/>
                  </a:glow>
                </a:effectLst>
                <a:cs typeface="Arial" charset="0"/>
              </a:rPr>
              <a:t>Individual Agency</a:t>
            </a:r>
          </a:p>
        </p:txBody>
      </p:sp>
    </p:spTree>
    <p:extLst>
      <p:ext uri="{BB962C8B-B14F-4D97-AF65-F5344CB8AC3E}">
        <p14:creationId xmlns:p14="http://schemas.microsoft.com/office/powerpoint/2010/main" val="14550165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480056"/>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for outcomes </a:t>
            </a:r>
            <a:br>
              <a:rPr lang="en-US" i="0" dirty="0" smtClean="0">
                <a:solidFill>
                  <a:srgbClr val="000000"/>
                </a:solidFill>
                <a:effectLst>
                  <a:glow>
                    <a:srgbClr val="FFFFFF"/>
                  </a:glow>
                </a:effectLst>
              </a:rPr>
            </a:br>
            <a:r>
              <a:rPr lang="en-US" i="0" dirty="0" smtClean="0">
                <a:solidFill>
                  <a:srgbClr val="000000"/>
                </a:solidFill>
                <a:effectLst>
                  <a:glow>
                    <a:srgbClr val="FFFFFF"/>
                  </a:glow>
                </a:effectLst>
              </a:rPr>
              <a:t>whose </a:t>
            </a:r>
            <a:r>
              <a:rPr lang="en-US" i="0" dirty="0" err="1" smtClean="0">
                <a:solidFill>
                  <a:srgbClr val="000000"/>
                </a:solidFill>
                <a:effectLst>
                  <a:glow>
                    <a:srgbClr val="FFFFFF"/>
                  </a:glow>
                </a:effectLst>
              </a:rPr>
              <a:t>realisation</a:t>
            </a:r>
            <a:r>
              <a:rPr lang="en-US" i="0" dirty="0" smtClean="0">
                <a:solidFill>
                  <a:srgbClr val="000000"/>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3971437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reciprocal, parallel </a:t>
            </a:r>
            <a:br>
              <a:rPr lang="en-US" i="0" dirty="0" smtClean="0">
                <a:solidFill>
                  <a:srgbClr val="000000"/>
                </a:solidFill>
                <a:effectLst>
                  <a:glow>
                    <a:srgbClr val="FFFFFF"/>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a:t>
            </a:r>
            <a:r>
              <a:rPr lang="en-US" i="0" dirty="0">
                <a:solidFill>
                  <a:srgbClr val="FFFFFF"/>
                </a:solidFill>
                <a:effectLst>
                  <a:glow>
                    <a:srgbClr val="FFFFFF"/>
                  </a:glow>
                </a:effectLst>
              </a:rPr>
              <a:t>w</a:t>
            </a:r>
            <a:r>
              <a:rPr lang="en-US" i="0" dirty="0" smtClean="0">
                <a:solidFill>
                  <a:srgbClr val="FFFFFF"/>
                </a:solidFill>
                <a:effectLst>
                  <a:glow>
                    <a:srgbClr val="FFFFFF"/>
                  </a:glow>
                </a:effectLst>
              </a:rPr>
              <a:t>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27650590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where the resulting plans are identical (or similar enough).</a:t>
            </a:r>
          </a:p>
        </p:txBody>
      </p:sp>
    </p:spTree>
    <p:extLst>
      <p:ext uri="{BB962C8B-B14F-4D97-AF65-F5344CB8AC3E}">
        <p14:creationId xmlns:p14="http://schemas.microsoft.com/office/powerpoint/2010/main" val="2406887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Tree>
    <p:extLst>
      <p:ext uri="{BB962C8B-B14F-4D97-AF65-F5344CB8AC3E}">
        <p14:creationId xmlns:p14="http://schemas.microsoft.com/office/powerpoint/2010/main" val="25914789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26" name="Group 25"/>
          <p:cNvGrpSpPr/>
          <p:nvPr/>
        </p:nvGrpSpPr>
        <p:grpSpPr>
          <a:xfrm flipH="1">
            <a:off x="6556264" y="4581128"/>
            <a:ext cx="1112080" cy="936104"/>
            <a:chOff x="1124000" y="4661520"/>
            <a:chExt cx="1112080" cy="936104"/>
          </a:xfrm>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41" name="Straight Connector 4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42" name="Group 41"/>
          <p:cNvGrpSpPr/>
          <p:nvPr/>
        </p:nvGrpSpPr>
        <p:grpSpPr>
          <a:xfrm>
            <a:off x="6084168" y="-1287016"/>
            <a:ext cx="3600400" cy="3707904"/>
            <a:chOff x="6084168" y="-1287016"/>
            <a:chExt cx="3600400" cy="3707904"/>
          </a:xfrm>
        </p:grpSpPr>
        <p:sp>
          <p:nvSpPr>
            <p:cNvPr id="43" name="Oval 42"/>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4" name="Rectangle 43"/>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14688022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8834283">
            <a:off x="1426413" y="577437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8497575" flipH="1">
            <a:off x="6068188" y="3228956"/>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3" name="Straight Connector 32"/>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4" name="Straight Connector 33"/>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grpSp>
        <p:nvGrpSpPr>
          <p:cNvPr id="35" name="Group 34"/>
          <p:cNvGrpSpPr/>
          <p:nvPr/>
        </p:nvGrpSpPr>
        <p:grpSpPr>
          <a:xfrm>
            <a:off x="6084168" y="-1287016"/>
            <a:ext cx="3600400" cy="3707904"/>
            <a:chOff x="6084168" y="-1287016"/>
            <a:chExt cx="3600400" cy="3707904"/>
          </a:xfrm>
        </p:grpSpPr>
        <p:sp>
          <p:nvSpPr>
            <p:cNvPr id="36" name="Oval 35"/>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Rectangle 36"/>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43603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
        <p:nvSpPr>
          <p:cNvPr id="2" name="Rectangle 1"/>
          <p:cNvSpPr/>
          <p:nvPr/>
        </p:nvSpPr>
        <p:spPr bwMode="auto">
          <a:xfrm>
            <a:off x="2699792" y="4437112"/>
            <a:ext cx="3168352" cy="1224136"/>
          </a:xfrm>
          <a:prstGeom prst="rect">
            <a:avLst/>
          </a:prstGeom>
          <a:pattFill prst="ltUpDiag">
            <a:fgClr>
              <a:schemeClr val="bg1"/>
            </a:fgClr>
            <a:bgClr>
              <a:schemeClr val="tx1"/>
            </a:bgClr>
          </a:pattFill>
          <a:ln w="762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5" name="Group 4"/>
          <p:cNvGrpSpPr/>
          <p:nvPr/>
        </p:nvGrpSpPr>
        <p:grpSpPr>
          <a:xfrm rot="16200000">
            <a:off x="3547908" y="6037268"/>
            <a:ext cx="1112080" cy="936104"/>
            <a:chOff x="971600" y="4509120"/>
            <a:chExt cx="1112080" cy="936104"/>
          </a:xfrm>
        </p:grpSpPr>
        <p:sp>
          <p:nvSpPr>
            <p:cNvPr id="3" name="Oval 2"/>
            <p:cNvSpPr/>
            <p:nvPr/>
          </p:nvSpPr>
          <p:spPr bwMode="auto">
            <a:xfrm>
              <a:off x="971600" y="45091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Isosceles Triangle 3"/>
            <p:cNvSpPr/>
            <p:nvPr/>
          </p:nvSpPr>
          <p:spPr bwMode="auto">
            <a:xfrm rot="5400000">
              <a:off x="1681429" y="47715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Oval 5"/>
            <p:cNvSpPr/>
            <p:nvPr/>
          </p:nvSpPr>
          <p:spPr bwMode="auto">
            <a:xfrm>
              <a:off x="1619672" y="46531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1619672" y="49495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Oval 10"/>
            <p:cNvSpPr/>
            <p:nvPr/>
          </p:nvSpPr>
          <p:spPr bwMode="auto">
            <a:xfrm>
              <a:off x="1757131" y="47400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Oval 11"/>
            <p:cNvSpPr/>
            <p:nvPr/>
          </p:nvSpPr>
          <p:spPr bwMode="auto">
            <a:xfrm>
              <a:off x="1757131" y="50365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grpSp>
        <p:nvGrpSpPr>
          <p:cNvPr id="26" name="Group 25"/>
          <p:cNvGrpSpPr/>
          <p:nvPr/>
        </p:nvGrpSpPr>
        <p:grpSpPr>
          <a:xfrm rot="16200000" flipH="1">
            <a:off x="3547908" y="3156948"/>
            <a:ext cx="1112080" cy="936104"/>
            <a:chOff x="1124000" y="4661520"/>
            <a:chExt cx="1112080" cy="936104"/>
          </a:xfrm>
          <a:effectLst>
            <a:glow rad="101600">
              <a:schemeClr val="tx1">
                <a:alpha val="75000"/>
              </a:schemeClr>
            </a:glow>
          </a:effectLst>
        </p:grpSpPr>
        <p:sp>
          <p:nvSpPr>
            <p:cNvPr id="20" name="Oval 19"/>
            <p:cNvSpPr/>
            <p:nvPr/>
          </p:nvSpPr>
          <p:spPr bwMode="auto">
            <a:xfrm>
              <a:off x="1124000" y="4661520"/>
              <a:ext cx="936104" cy="936104"/>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Isosceles Triangle 20"/>
            <p:cNvSpPr/>
            <p:nvPr/>
          </p:nvSpPr>
          <p:spPr bwMode="auto">
            <a:xfrm rot="5400000">
              <a:off x="1833829" y="4923944"/>
              <a:ext cx="432048" cy="372455"/>
            </a:xfrm>
            <a:prstGeom prst="triangle">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1772072" y="4805536"/>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3" name="Oval 22"/>
            <p:cNvSpPr/>
            <p:nvPr/>
          </p:nvSpPr>
          <p:spPr bwMode="auto">
            <a:xfrm>
              <a:off x="1772072" y="5101952"/>
              <a:ext cx="279648" cy="279648"/>
            </a:xfrm>
            <a:prstGeom prst="ellips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Oval 23"/>
            <p:cNvSpPr/>
            <p:nvPr/>
          </p:nvSpPr>
          <p:spPr bwMode="auto">
            <a:xfrm>
              <a:off x="1909531" y="4892485"/>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Oval 24"/>
            <p:cNvSpPr/>
            <p:nvPr/>
          </p:nvSpPr>
          <p:spPr bwMode="auto">
            <a:xfrm>
              <a:off x="1909531" y="5188901"/>
              <a:ext cx="135632" cy="135632"/>
            </a:xfrm>
            <a:prstGeom prst="ellipse">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cxnSp>
        <p:nvCxnSpPr>
          <p:cNvPr id="28" name="Straight Connector 27"/>
          <p:cNvCxnSpPr/>
          <p:nvPr/>
        </p:nvCxnSpPr>
        <p:spPr bwMode="auto">
          <a:xfrm flipV="1">
            <a:off x="6444208" y="404664"/>
            <a:ext cx="1584176" cy="1152128"/>
          </a:xfrm>
          <a:prstGeom prst="line">
            <a:avLst/>
          </a:prstGeom>
          <a:solidFill>
            <a:srgbClr val="00B8FF"/>
          </a:solidFill>
          <a:ln w="76200" cap="flat" cmpd="sng" algn="ctr">
            <a:solidFill>
              <a:srgbClr val="FFFFFF"/>
            </a:solidFill>
            <a:prstDash val="solid"/>
            <a:round/>
            <a:headEnd type="none" w="med" len="med"/>
            <a:tailEnd type="none" w="med" len="med"/>
          </a:ln>
          <a:effectLst/>
        </p:spPr>
      </p:cxnSp>
      <p:cxnSp>
        <p:nvCxnSpPr>
          <p:cNvPr id="31" name="Straight Connector 30"/>
          <p:cNvCxnSpPr/>
          <p:nvPr/>
        </p:nvCxnSpPr>
        <p:spPr bwMode="auto">
          <a:xfrm flipH="1">
            <a:off x="-363973" y="476672"/>
            <a:ext cx="6408712" cy="0"/>
          </a:xfrm>
          <a:prstGeom prst="line">
            <a:avLst/>
          </a:prstGeom>
          <a:solidFill>
            <a:srgbClr val="00B8FF"/>
          </a:solidFill>
          <a:ln w="76200" cap="flat" cmpd="sng" algn="ctr">
            <a:solidFill>
              <a:schemeClr val="bg1"/>
            </a:solidFill>
            <a:prstDash val="solid"/>
            <a:round/>
            <a:headEnd type="none" w="med" len="med"/>
            <a:tailEnd type="none" w="med" len="med"/>
          </a:ln>
          <a:effectLst/>
        </p:spPr>
      </p:cxnSp>
      <p:cxnSp>
        <p:nvCxnSpPr>
          <p:cNvPr id="32" name="Straight Connector 31"/>
          <p:cNvCxnSpPr/>
          <p:nvPr/>
        </p:nvCxnSpPr>
        <p:spPr bwMode="auto">
          <a:xfrm>
            <a:off x="8010746" y="404664"/>
            <a:ext cx="2232248" cy="0"/>
          </a:xfrm>
          <a:prstGeom prst="line">
            <a:avLst/>
          </a:prstGeom>
          <a:solidFill>
            <a:srgbClr val="00B8FF"/>
          </a:solidFill>
          <a:ln w="76200" cap="flat" cmpd="sng" algn="ctr">
            <a:solidFill>
              <a:srgbClr val="FFFFFF"/>
            </a:solidFill>
            <a:prstDash val="solid"/>
            <a:round/>
            <a:headEnd type="none" w="med" len="med"/>
            <a:tailEnd type="none" w="med" len="med"/>
          </a:ln>
          <a:effectLst/>
        </p:spPr>
      </p:cxnSp>
      <p:grpSp>
        <p:nvGrpSpPr>
          <p:cNvPr id="13" name="Group 12"/>
          <p:cNvGrpSpPr/>
          <p:nvPr/>
        </p:nvGrpSpPr>
        <p:grpSpPr>
          <a:xfrm>
            <a:off x="6084168" y="-1287016"/>
            <a:ext cx="3600400" cy="3707904"/>
            <a:chOff x="6084168" y="-1287016"/>
            <a:chExt cx="3600400" cy="3707904"/>
          </a:xfrm>
        </p:grpSpPr>
        <p:sp>
          <p:nvSpPr>
            <p:cNvPr id="9" name="Oval 8"/>
            <p:cNvSpPr/>
            <p:nvPr/>
          </p:nvSpPr>
          <p:spPr bwMode="auto">
            <a:xfrm>
              <a:off x="6084168" y="-1287016"/>
              <a:ext cx="3600400" cy="3600400"/>
            </a:xfrm>
            <a:prstGeom prst="ellipse">
              <a:avLst/>
            </a:prstGeom>
            <a:no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7092280" y="1268760"/>
              <a:ext cx="2304256" cy="1152128"/>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Tree>
    <p:extLst>
      <p:ext uri="{BB962C8B-B14F-4D97-AF65-F5344CB8AC3E}">
        <p14:creationId xmlns:p14="http://schemas.microsoft.com/office/powerpoint/2010/main" val="1292801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rPr>
              <a:t>agent-neutral </a:t>
            </a:r>
            <a:br>
              <a:rPr lang="en-US" i="0" dirty="0" smtClean="0">
                <a:effectLst/>
              </a:rPr>
            </a:br>
            <a:r>
              <a:rPr lang="en-US" i="0" dirty="0" smtClean="0">
                <a:solidFill>
                  <a:srgbClr val="000000"/>
                </a:solidFill>
                <a:effectLst>
                  <a:glow>
                    <a:srgbClr val="FFFFFF"/>
                  </a:glow>
                </a:effectLst>
              </a:rPr>
              <a:t>motor </a:t>
            </a:r>
            <a:br>
              <a:rPr lang="en-US" i="0" dirty="0" smtClean="0">
                <a:solidFill>
                  <a:srgbClr val="000000"/>
                </a:solidFill>
                <a:effectLst>
                  <a:glow>
                    <a:srgbClr val="FFFFFF"/>
                  </a:glow>
                </a:effectLst>
              </a:rPr>
            </a:br>
            <a:r>
              <a:rPr lang="en-US" i="0" dirty="0" smtClean="0">
                <a:solidFill>
                  <a:srgbClr val="FFFFFF"/>
                </a:solidFill>
                <a:effectLst>
                  <a:glow>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whose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Tree>
    <p:extLst>
      <p:ext uri="{BB962C8B-B14F-4D97-AF65-F5344CB8AC3E}">
        <p14:creationId xmlns:p14="http://schemas.microsoft.com/office/powerpoint/2010/main" val="1324876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rot="21361442">
            <a:off x="1420014" y="1784415"/>
            <a:ext cx="92193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971600" y="404664"/>
            <a:ext cx="8064896" cy="314150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premise: </a:t>
            </a:r>
          </a:p>
          <a:p>
            <a:pP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Some </a:t>
            </a:r>
            <a:r>
              <a:rPr lang="en-US" i="0" dirty="0">
                <a:solidFill>
                  <a:srgbClr val="000000"/>
                </a:solidFill>
                <a:effectLst>
                  <a:glow>
                    <a:srgbClr val="FFFFFF"/>
                  </a:glow>
                </a:effectLst>
              </a:rPr>
              <a:t>joint actions are facilitated by </a:t>
            </a:r>
            <a:r>
              <a:rPr lang="en-US" i="0" dirty="0" smtClean="0">
                <a:solidFill>
                  <a:srgbClr val="000000"/>
                </a:solidFill>
                <a:effectLst>
                  <a:glow>
                    <a:srgbClr val="FFFFFF"/>
                  </a:glow>
                </a:effectLst>
              </a:rPr>
              <a:t>the agents engaging in </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reciprocal, parallel </a:t>
            </a:r>
            <a:br>
              <a:rPr lang="en-US" i="0" dirty="0" smtClean="0">
                <a:solidFill>
                  <a:srgbClr val="FFFFFF"/>
                </a:solidFill>
                <a:effectLst>
                  <a:glow>
                    <a:srgbClr val="000000"/>
                  </a:glow>
                </a:effectLst>
              </a:rPr>
            </a:br>
            <a:r>
              <a:rPr lang="en-US" i="0" dirty="0" smtClean="0">
                <a:effectLst>
                  <a:glow rad="101600">
                    <a:srgbClr val="000000"/>
                  </a:glow>
                </a:effectLst>
              </a:rPr>
              <a:t>agent-neutral </a:t>
            </a:r>
            <a:br>
              <a:rPr lang="en-US" i="0" dirty="0" smtClean="0">
                <a:effectLst>
                  <a:glow rad="101600">
                    <a:srgbClr val="000000"/>
                  </a:glow>
                </a:effectLst>
              </a:rPr>
            </a:br>
            <a:r>
              <a:rPr lang="en-US" i="0" dirty="0" smtClean="0">
                <a:solidFill>
                  <a:srgbClr val="000000"/>
                </a:solidFill>
                <a:effectLst>
                  <a:glow>
                    <a:srgbClr val="FFFFFF"/>
                  </a:glow>
                </a:effectLst>
              </a:rPr>
              <a:t>motor </a:t>
            </a:r>
            <a:r>
              <a:rPr lang="en-US" i="0" dirty="0" smtClean="0">
                <a:solidFill>
                  <a:srgbClr val="FFFFFF"/>
                </a:solidFill>
                <a:effectLst>
                  <a:glow>
                    <a:srgbClr val="000000"/>
                  </a:glow>
                </a:effectLst>
              </a:rPr>
              <a:t/>
            </a:r>
            <a:br>
              <a:rPr lang="en-US" i="0" dirty="0" smtClean="0">
                <a:solidFill>
                  <a:srgbClr val="FFFFFF"/>
                </a:solidFill>
                <a:effectLst>
                  <a:glow>
                    <a:srgbClr val="000000"/>
                  </a:glow>
                </a:effectLst>
              </a:rPr>
            </a:br>
            <a:r>
              <a:rPr lang="en-US" i="0" dirty="0" smtClean="0">
                <a:solidFill>
                  <a:srgbClr val="FFFFFF"/>
                </a:solidFill>
                <a:effectLst>
                  <a:glow rad="101600">
                    <a:srgbClr val="000000"/>
                  </a:glow>
                </a:effectLst>
              </a:rPr>
              <a:t>planning</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FFFFFF"/>
                  </a:glow>
                </a:effectLst>
              </a:rPr>
              <a:t>for outcomes </a:t>
            </a:r>
            <a:r>
              <a:rPr lang="en-US" i="0" dirty="0">
                <a:solidFill>
                  <a:srgbClr val="FFFFFF"/>
                </a:solidFill>
                <a:effectLst>
                  <a:glow>
                    <a:srgbClr val="FFFFFF"/>
                  </a:glow>
                </a:effectLst>
              </a:rPr>
              <a:t>w</a:t>
            </a:r>
            <a:r>
              <a:rPr lang="en-US" i="0" dirty="0" smtClean="0">
                <a:solidFill>
                  <a:srgbClr val="FFFFFF"/>
                </a:solidFill>
                <a:effectLst>
                  <a:glow>
                    <a:srgbClr val="FFFFFF"/>
                  </a:glow>
                </a:effectLst>
              </a:rPr>
              <a:t>hose </a:t>
            </a:r>
            <a:r>
              <a:rPr lang="en-US" i="0" dirty="0" err="1" smtClean="0">
                <a:solidFill>
                  <a:srgbClr val="FFFFFF"/>
                </a:solidFill>
                <a:effectLst>
                  <a:glow>
                    <a:srgbClr val="FFFFFF"/>
                  </a:glow>
                </a:effectLst>
              </a:rPr>
              <a:t>realisation</a:t>
            </a:r>
            <a:r>
              <a:rPr lang="en-US" i="0" dirty="0" smtClean="0">
                <a:solidFill>
                  <a:srgbClr val="FFFFFF"/>
                </a:solidFill>
                <a:effectLst>
                  <a:glow>
                    <a:srgbClr val="FFFFFF"/>
                  </a:glow>
                </a:effectLst>
              </a:rPr>
              <a:t> would normally involve 	action on the part of each agent,</a:t>
            </a:r>
          </a:p>
          <a:p>
            <a:pPr marL="444500">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FFFFFF"/>
                </a:solidFill>
                <a:effectLst>
                  <a:glow>
                    <a:srgbClr val="000000"/>
                  </a:glow>
                </a:effectLst>
              </a:rPr>
              <a:t>where the resulting plans are identical (or similar enough).</a:t>
            </a:r>
          </a:p>
        </p:txBody>
      </p:sp>
    </p:spTree>
    <p:extLst>
      <p:ext uri="{BB962C8B-B14F-4D97-AF65-F5344CB8AC3E}">
        <p14:creationId xmlns:p14="http://schemas.microsoft.com/office/powerpoint/2010/main" val="3276122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cxnSp>
        <p:nvCxnSpPr>
          <p:cNvPr id="25" name="Straight Connector 24"/>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spTree>
    <p:extLst>
      <p:ext uri="{BB962C8B-B14F-4D97-AF65-F5344CB8AC3E}">
        <p14:creationId xmlns:p14="http://schemas.microsoft.com/office/powerpoint/2010/main" val="4654418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a:t>
            </a:r>
            <a:r>
              <a:rPr lang="en-US" i="0" dirty="0" smtClean="0"/>
              <a:t>goal or goals to </a:t>
            </a:r>
            <a:r>
              <a:rPr lang="en-US" i="0" dirty="0" smtClean="0"/>
              <a:t>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153245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3528" y="836712"/>
            <a:ext cx="8640960" cy="4697301"/>
            <a:chOff x="323528" y="836712"/>
            <a:chExt cx="8640960" cy="4697301"/>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8" name="Straight Connector 97"/>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99" name="Straight Connector 98"/>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0" name="Group 99"/>
            <p:cNvGrpSpPr/>
            <p:nvPr/>
          </p:nvGrpSpPr>
          <p:grpSpPr>
            <a:xfrm>
              <a:off x="3263854" y="2851774"/>
              <a:ext cx="3056722" cy="1658506"/>
              <a:chOff x="3416254" y="3004174"/>
              <a:chExt cx="3056722" cy="1658506"/>
            </a:xfrm>
          </p:grpSpPr>
          <p:cxnSp>
            <p:nvCxnSpPr>
              <p:cNvPr id="101" name="Straight Connector 100"/>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spTree>
    <p:extLst>
      <p:ext uri="{BB962C8B-B14F-4D97-AF65-F5344CB8AC3E}">
        <p14:creationId xmlns:p14="http://schemas.microsoft.com/office/powerpoint/2010/main" val="1118414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37" name="Straight Connector 36"/>
          <p:cNvCxnSpPr>
            <a:endCxn id="11" idx="0"/>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39" name="Straight Connector 38"/>
          <p:cNvCxnSpPr>
            <a:stCxn id="21" idx="2"/>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41" name="Straight Connector 40"/>
          <p:cNvCxnSpPr>
            <a:endCxn id="19" idx="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97" name="Group 96"/>
          <p:cNvGrpSpPr/>
          <p:nvPr/>
        </p:nvGrpSpPr>
        <p:grpSpPr>
          <a:xfrm>
            <a:off x="3263854" y="2851774"/>
            <a:ext cx="3056722" cy="1658506"/>
            <a:chOff x="3416254" y="3004174"/>
            <a:chExt cx="3056722" cy="1658506"/>
          </a:xfrm>
        </p:grpSpPr>
        <p:cxnSp>
          <p:nvCxnSpPr>
            <p:cNvPr id="98" name="Straight Connector 97"/>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99" name="Straight Connector 98"/>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0" name="Straight Connector 99"/>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1" name="Straight Connector 100"/>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2" name="Straight Connector 101"/>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3" name="Straight Connector 102"/>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Tree>
    <p:extLst>
      <p:ext uri="{BB962C8B-B14F-4D97-AF65-F5344CB8AC3E}">
        <p14:creationId xmlns:p14="http://schemas.microsoft.com/office/powerpoint/2010/main" val="3766814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03" name="Straight Connector 102"/>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4" name="Straight Connector 103"/>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5" name="Straight Connector 104"/>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nvGrpSpPr>
          <p:cNvPr id="106" name="Group 105"/>
          <p:cNvGrpSpPr/>
          <p:nvPr/>
        </p:nvGrpSpPr>
        <p:grpSpPr>
          <a:xfrm>
            <a:off x="3263854" y="2851774"/>
            <a:ext cx="3056722" cy="1658506"/>
            <a:chOff x="3416254" y="3004174"/>
            <a:chExt cx="3056722" cy="1658506"/>
          </a:xfrm>
        </p:grpSpPr>
        <p:cxnSp>
          <p:nvCxnSpPr>
            <p:cNvPr id="107" name="Straight Connector 10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7" name="Straight Connector 116"/>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74505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4" name="Group 3"/>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02" name="Group 101"/>
          <p:cNvGrpSpPr/>
          <p:nvPr/>
        </p:nvGrpSpPr>
        <p:grpSpPr>
          <a:xfrm>
            <a:off x="3263854" y="2851774"/>
            <a:ext cx="3056722" cy="1658506"/>
            <a:chOff x="3416254" y="3004174"/>
            <a:chExt cx="3056722" cy="1658506"/>
          </a:xfrm>
        </p:grpSpPr>
        <p:cxnSp>
          <p:nvCxnSpPr>
            <p:cNvPr id="103" name="Straight Connector 102"/>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4" name="Straight Connector 103"/>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5" name="Straight Connector 104"/>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6" name="Straight Connector 105"/>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07" name="Straight Connector 106"/>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6" name="Straight Connector 115"/>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8" name="Rounded Rectangle 97"/>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26013490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nvGrpSpPr>
          <p:cNvPr id="134" name="Group 133"/>
          <p:cNvGrpSpPr/>
          <p:nvPr/>
        </p:nvGrpSpPr>
        <p:grpSpPr>
          <a:xfrm>
            <a:off x="3263854" y="2851774"/>
            <a:ext cx="3056722" cy="1658506"/>
            <a:chOff x="3263854" y="2851774"/>
            <a:chExt cx="3056722" cy="1658506"/>
          </a:xfrm>
        </p:grpSpPr>
        <p:cxnSp>
          <p:nvCxnSpPr>
            <p:cNvPr id="135" name="Straight Connector 134"/>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6" name="Straight Connector 135"/>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7" name="Straight Connector 136"/>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138" name="Straight Connector 137"/>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39" name="Straight Connector 138"/>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40" name="Straight Connector 139"/>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149" name="Group 148"/>
          <p:cNvGrpSpPr/>
          <p:nvPr/>
        </p:nvGrpSpPr>
        <p:grpSpPr>
          <a:xfrm>
            <a:off x="3263854" y="2851774"/>
            <a:ext cx="3056722" cy="1658506"/>
            <a:chOff x="3416254" y="3004174"/>
            <a:chExt cx="3056722" cy="1658506"/>
          </a:xfrm>
        </p:grpSpPr>
        <p:cxnSp>
          <p:nvCxnSpPr>
            <p:cNvPr id="150" name="Straight Connector 149"/>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1" name="Straight Connector 150"/>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2" name="Straight Connector 151"/>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3" name="Straight Connector 152"/>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4" name="Straight Connector 153"/>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55" name="Straight Connector 154"/>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sp>
        <p:nvSpPr>
          <p:cNvPr id="141" name="Rounded Rectangle 140"/>
          <p:cNvSpPr/>
          <p:nvPr/>
        </p:nvSpPr>
        <p:spPr bwMode="auto">
          <a:xfrm rot="21362563">
            <a:off x="3869164" y="5686650"/>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similar timing problem</a:t>
            </a:r>
            <a:endParaRPr kumimoji="0" lang="en-US" sz="2200" b="0" i="1" u="none" strike="noStrike" cap="none" normalizeH="0" baseline="0" dirty="0">
              <a:ln>
                <a:noFill/>
              </a:ln>
              <a:solidFill>
                <a:schemeClr val="bg1"/>
              </a:solidFill>
              <a:effectLst/>
              <a:latin typeface="Myriad Web" charset="0"/>
            </a:endParaRPr>
          </a:p>
        </p:txBody>
      </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glow rad="101600">
                    <a:srgbClr val="FFFFFF"/>
                  </a:glow>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same planning</a:t>
            </a: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098397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419872" y="0"/>
            <a:ext cx="2520280" cy="6858000"/>
          </a:xfrm>
          <a:prstGeom prst="rect">
            <a:avLst/>
          </a:prstGeom>
          <a:gradFill flip="none" rotWithShape="1">
            <a:gsLst>
              <a:gs pos="0">
                <a:schemeClr val="tx1">
                  <a:alpha val="0"/>
                </a:schemeClr>
              </a:gs>
              <a:gs pos="100000">
                <a:schemeClr val="bg1">
                  <a:alpha val="0"/>
                </a:schemeClr>
              </a:gs>
              <a:gs pos="48000">
                <a:srgbClr val="FFFFFF"/>
              </a:gs>
              <a:gs pos="60000">
                <a:srgbClr val="FFFFFF"/>
              </a:gs>
              <a:gs pos="37000">
                <a:schemeClr val="bg1">
                  <a:alpha val="34000"/>
                </a:schemeClr>
              </a:gs>
              <a:gs pos="71000">
                <a:schemeClr val="bg1">
                  <a:alpha val="34000"/>
                </a:schemeClr>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grpSp>
        <p:nvGrpSpPr>
          <p:cNvPr id="26" name="Group 25"/>
          <p:cNvGrpSpPr/>
          <p:nvPr/>
        </p:nvGrpSpPr>
        <p:grpSpPr>
          <a:xfrm>
            <a:off x="3263854" y="2851774"/>
            <a:ext cx="3056722" cy="1658506"/>
            <a:chOff x="3263854" y="2851774"/>
            <a:chExt cx="3056722" cy="1658506"/>
          </a:xfrm>
        </p:grpSpPr>
        <p:cxnSp>
          <p:nvCxnSpPr>
            <p:cNvPr id="48" name="Straight Connector 47"/>
            <p:cNvCxnSpPr>
              <a:endCxn id="14" idx="0"/>
            </p:cNvCxnSpPr>
            <p:nvPr/>
          </p:nvCxnSpPr>
          <p:spPr bwMode="auto">
            <a:xfrm>
              <a:off x="4427984" y="28529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5" name="Straight Connector 44"/>
            <p:cNvCxnSpPr>
              <a:stCxn id="21" idx="2"/>
              <a:endCxn id="13" idx="0"/>
            </p:cNvCxnSpPr>
            <p:nvPr/>
          </p:nvCxnSpPr>
          <p:spPr bwMode="auto">
            <a:xfrm>
              <a:off x="4391980" y="28517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43" name="Straight Connector 42"/>
            <p:cNvCxnSpPr>
              <a:endCxn id="17" idx="0"/>
            </p:cNvCxnSpPr>
            <p:nvPr/>
          </p:nvCxnSpPr>
          <p:spPr bwMode="auto">
            <a:xfrm flipH="1">
              <a:off x="4292352" y="28529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glow>
            </a:effectLst>
          </p:spPr>
        </p:cxnSp>
        <p:cxnSp>
          <p:nvCxnSpPr>
            <p:cNvPr id="97" name="Straight Connector 96"/>
            <p:cNvCxnSpPr/>
            <p:nvPr/>
          </p:nvCxnSpPr>
          <p:spPr bwMode="auto">
            <a:xfrm flipH="1">
              <a:off x="3263854" y="28529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0" name="Straight Connector 99"/>
            <p:cNvCxnSpPr/>
            <p:nvPr/>
          </p:nvCxnSpPr>
          <p:spPr bwMode="auto">
            <a:xfrm flipH="1">
              <a:off x="4139952" y="28517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01" name="Straight Connector 100"/>
            <p:cNvCxnSpPr/>
            <p:nvPr/>
          </p:nvCxnSpPr>
          <p:spPr bwMode="auto">
            <a:xfrm>
              <a:off x="4391980" y="28529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a:glow rad="101600">
                <a:schemeClr val="tx1">
                  <a:alpha val="75000"/>
                </a:schemeClr>
              </a:glow>
            </a:effectLst>
          </p:spPr>
        </p:cxnSp>
      </p:grpSp>
      <p:grpSp>
        <p:nvGrpSpPr>
          <p:cNvPr id="28" name="Group 27"/>
          <p:cNvGrpSpPr/>
          <p:nvPr/>
        </p:nvGrpSpPr>
        <p:grpSpPr>
          <a:xfrm>
            <a:off x="3263854" y="2851774"/>
            <a:ext cx="3056722" cy="1658506"/>
            <a:chOff x="3416254" y="3004174"/>
            <a:chExt cx="3056722" cy="1658506"/>
          </a:xfrm>
        </p:grpSpPr>
        <p:cxnSp>
          <p:nvCxnSpPr>
            <p:cNvPr id="117" name="Straight Connector 116"/>
            <p:cNvCxnSpPr/>
            <p:nvPr/>
          </p:nvCxnSpPr>
          <p:spPr bwMode="auto">
            <a:xfrm>
              <a:off x="4580384" y="3005336"/>
              <a:ext cx="189259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8" name="Straight Connector 117"/>
            <p:cNvCxnSpPr/>
            <p:nvPr/>
          </p:nvCxnSpPr>
          <p:spPr bwMode="auto">
            <a:xfrm>
              <a:off x="4544380" y="3004174"/>
              <a:ext cx="836475"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19" name="Straight Connector 118"/>
            <p:cNvCxnSpPr/>
            <p:nvPr/>
          </p:nvCxnSpPr>
          <p:spPr bwMode="auto">
            <a:xfrm flipH="1">
              <a:off x="4444752" y="3005336"/>
              <a:ext cx="135632"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0" name="Straight Connector 119"/>
            <p:cNvCxnSpPr/>
            <p:nvPr/>
          </p:nvCxnSpPr>
          <p:spPr bwMode="auto">
            <a:xfrm flipH="1">
              <a:off x="3416254" y="3005336"/>
              <a:ext cx="1092122" cy="86641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1" name="Straight Connector 120"/>
            <p:cNvCxnSpPr/>
            <p:nvPr/>
          </p:nvCxnSpPr>
          <p:spPr bwMode="auto">
            <a:xfrm flipH="1">
              <a:off x="4292352" y="3004174"/>
              <a:ext cx="252028" cy="867579"/>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122" name="Straight Connector 121"/>
            <p:cNvCxnSpPr/>
            <p:nvPr/>
          </p:nvCxnSpPr>
          <p:spPr bwMode="auto">
            <a:xfrm>
              <a:off x="4544380" y="3005336"/>
              <a:ext cx="804090" cy="864095"/>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grpSp>
        <p:nvGrpSpPr>
          <p:cNvPr id="108" name="Group 107"/>
          <p:cNvGrpSpPr/>
          <p:nvPr/>
        </p:nvGrpSpPr>
        <p:grpSpPr>
          <a:xfrm>
            <a:off x="5004048" y="4149080"/>
            <a:ext cx="648072" cy="576064"/>
            <a:chOff x="4067944" y="4941168"/>
            <a:chExt cx="648072" cy="576064"/>
          </a:xfrm>
        </p:grpSpPr>
        <p:cxnSp>
          <p:nvCxnSpPr>
            <p:cNvPr id="109" name="Straight Connector 108"/>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0" name="Straight Connector 109"/>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1" name="Straight Connector 110"/>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112" name="Group 111"/>
          <p:cNvGrpSpPr/>
          <p:nvPr/>
        </p:nvGrpSpPr>
        <p:grpSpPr>
          <a:xfrm>
            <a:off x="4046207" y="4134785"/>
            <a:ext cx="648072" cy="576064"/>
            <a:chOff x="4067944" y="4941168"/>
            <a:chExt cx="648072" cy="576064"/>
          </a:xfrm>
        </p:grpSpPr>
        <p:cxnSp>
          <p:nvCxnSpPr>
            <p:cNvPr id="113" name="Straight Connector 112"/>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4" name="Straight Connector 113"/>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115" name="Straight Connector 114"/>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93" name="Group 92"/>
          <p:cNvGrpSpPr/>
          <p:nvPr/>
        </p:nvGrpSpPr>
        <p:grpSpPr>
          <a:xfrm>
            <a:off x="899592" y="4149080"/>
            <a:ext cx="648072" cy="576064"/>
            <a:chOff x="4067944" y="4941168"/>
            <a:chExt cx="648072" cy="576064"/>
          </a:xfrm>
        </p:grpSpPr>
        <p:cxnSp>
          <p:nvCxnSpPr>
            <p:cNvPr id="94" name="Straight Connector 9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5" name="Straight Connector 9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6" name="Straight Connector 9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7" name="Text Box 2"/>
          <p:cNvSpPr txBox="1">
            <a:spLocks noChangeArrowheads="1"/>
          </p:cNvSpPr>
          <p:nvPr/>
        </p:nvSpPr>
        <p:spPr bwMode="auto">
          <a:xfrm>
            <a:off x="971600" y="836712"/>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Move it from there to here</a:t>
            </a:r>
          </a:p>
        </p:txBody>
      </p:sp>
      <p:sp>
        <p:nvSpPr>
          <p:cNvPr id="3" name="Rectangle 2"/>
          <p:cNvSpPr/>
          <p:nvPr/>
        </p:nvSpPr>
        <p:spPr>
          <a:xfrm>
            <a:off x="827584"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0" name="Rectangle 9"/>
          <p:cNvSpPr/>
          <p:nvPr/>
        </p:nvSpPr>
        <p:spPr>
          <a:xfrm>
            <a:off x="1811693"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1" name="Rectangle 10"/>
          <p:cNvSpPr/>
          <p:nvPr/>
        </p:nvSpPr>
        <p:spPr>
          <a:xfrm>
            <a:off x="2795802" y="3719353"/>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2" name="Rectangle 11"/>
          <p:cNvSpPr/>
          <p:nvPr/>
        </p:nvSpPr>
        <p:spPr>
          <a:xfrm>
            <a:off x="3635896" y="3718192"/>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arrive</a:t>
            </a:r>
            <a:endParaRPr lang="en-US" i="0" dirty="0">
              <a:effectLst>
                <a:glow rad="101600">
                  <a:srgbClr val="000000"/>
                </a:glow>
              </a:effectLst>
              <a:ea typeface="Arial" charset="0"/>
              <a:cs typeface="Arial" charset="0"/>
            </a:endParaRPr>
          </a:p>
        </p:txBody>
      </p:sp>
      <p:sp>
        <p:nvSpPr>
          <p:cNvPr id="13" name="Rectangle 12"/>
          <p:cNvSpPr/>
          <p:nvPr/>
        </p:nvSpPr>
        <p:spPr>
          <a:xfrm>
            <a:off x="4652391"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grasp</a:t>
            </a:r>
            <a:endParaRPr lang="en-US" i="0" dirty="0">
              <a:effectLst>
                <a:glow rad="101600">
                  <a:srgbClr val="000000"/>
                </a:glow>
              </a:effectLst>
              <a:ea typeface="Arial" charset="0"/>
              <a:cs typeface="Arial" charset="0"/>
            </a:endParaRPr>
          </a:p>
        </p:txBody>
      </p:sp>
      <p:sp>
        <p:nvSpPr>
          <p:cNvPr id="14" name="Rectangle 13"/>
          <p:cNvSpPr/>
          <p:nvPr/>
        </p:nvSpPr>
        <p:spPr>
          <a:xfrm>
            <a:off x="5852524"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a:t>
            </a:r>
            <a:endParaRPr lang="en-US" i="0" dirty="0">
              <a:effectLst>
                <a:glow rad="101600">
                  <a:srgbClr val="000000"/>
                </a:glow>
              </a:effectLst>
              <a:ea typeface="Arial" charset="0"/>
              <a:cs typeface="Arial" charset="0"/>
            </a:endParaRPr>
          </a:p>
        </p:txBody>
      </p:sp>
      <p:sp>
        <p:nvSpPr>
          <p:cNvPr id="15" name="Rectangle 14"/>
          <p:cNvSpPr/>
          <p:nvPr/>
        </p:nvSpPr>
        <p:spPr>
          <a:xfrm>
            <a:off x="6836633" y="4510280"/>
            <a:ext cx="93610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place</a:t>
            </a:r>
            <a:endParaRPr lang="en-US" i="0" dirty="0">
              <a:effectLst>
                <a:glow rad="101600">
                  <a:srgbClr val="000000"/>
                </a:glow>
              </a:effectLst>
              <a:ea typeface="Arial" charset="0"/>
              <a:cs typeface="Arial" charset="0"/>
            </a:endParaRPr>
          </a:p>
        </p:txBody>
      </p:sp>
      <p:sp>
        <p:nvSpPr>
          <p:cNvPr id="16" name="Rectangle 15"/>
          <p:cNvSpPr/>
          <p:nvPr/>
        </p:nvSpPr>
        <p:spPr>
          <a:xfrm>
            <a:off x="7820744" y="4510280"/>
            <a:ext cx="1143744" cy="430887"/>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17" name="Rectangle 16"/>
          <p:cNvSpPr/>
          <p:nvPr/>
        </p:nvSpPr>
        <p:spPr>
          <a:xfrm>
            <a:off x="3716288" y="4510280"/>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reach</a:t>
            </a:r>
            <a:endParaRPr lang="en-US" i="0" dirty="0">
              <a:effectLst>
                <a:glow rad="101600">
                  <a:srgbClr val="000000"/>
                </a:glow>
              </a:effectLst>
              <a:ea typeface="Arial" charset="0"/>
              <a:cs typeface="Arial" charset="0"/>
            </a:endParaRPr>
          </a:p>
        </p:txBody>
      </p:sp>
      <p:sp>
        <p:nvSpPr>
          <p:cNvPr id="19" name="Rectangle 18"/>
          <p:cNvSpPr/>
          <p:nvPr/>
        </p:nvSpPr>
        <p:spPr>
          <a:xfrm>
            <a:off x="4620006" y="3717031"/>
            <a:ext cx="1152128"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release</a:t>
            </a:r>
            <a:endParaRPr lang="en-US" i="0" dirty="0">
              <a:effectLst>
                <a:glow rad="101600">
                  <a:srgbClr val="000000"/>
                </a:glow>
              </a:effectLst>
              <a:ea typeface="Arial" charset="0"/>
              <a:cs typeface="Arial" charset="0"/>
            </a:endParaRPr>
          </a:p>
        </p:txBody>
      </p:sp>
      <p:sp>
        <p:nvSpPr>
          <p:cNvPr id="20" name="Rectangle 19"/>
          <p:cNvSpPr/>
          <p:nvPr/>
        </p:nvSpPr>
        <p:spPr>
          <a:xfrm>
            <a:off x="1763688" y="2420887"/>
            <a:ext cx="122413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get it</a:t>
            </a:r>
            <a:endParaRPr lang="en-US" i="0" dirty="0">
              <a:effectLst>
                <a:glow rad="101600">
                  <a:srgbClr val="000000"/>
                </a:glow>
              </a:effectLst>
              <a:ea typeface="Arial" charset="0"/>
              <a:cs typeface="Arial" charset="0"/>
            </a:endParaRPr>
          </a:p>
        </p:txBody>
      </p:sp>
      <p:sp>
        <p:nvSpPr>
          <p:cNvPr id="21" name="Rectangle 20"/>
          <p:cNvSpPr/>
          <p:nvPr/>
        </p:nvSpPr>
        <p:spPr>
          <a:xfrm>
            <a:off x="3527884" y="2420887"/>
            <a:ext cx="172819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move it</a:t>
            </a:r>
            <a:endParaRPr lang="en-US" i="0" dirty="0">
              <a:effectLst>
                <a:glow rad="101600">
                  <a:srgbClr val="000000"/>
                </a:glow>
              </a:effectLst>
              <a:ea typeface="Arial" charset="0"/>
              <a:cs typeface="Arial" charset="0"/>
            </a:endParaRPr>
          </a:p>
        </p:txBody>
      </p:sp>
      <p:sp>
        <p:nvSpPr>
          <p:cNvPr id="22" name="Rectangle 21"/>
          <p:cNvSpPr/>
          <p:nvPr/>
        </p:nvSpPr>
        <p:spPr>
          <a:xfrm>
            <a:off x="5724128" y="2420887"/>
            <a:ext cx="1944216"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position it</a:t>
            </a:r>
            <a:endParaRPr lang="en-US" i="0" dirty="0">
              <a:effectLst>
                <a:glow rad="101600">
                  <a:srgbClr val="000000"/>
                </a:glow>
              </a:effectLst>
              <a:ea typeface="Arial" charset="0"/>
              <a:cs typeface="Arial" charset="0"/>
            </a:endParaRPr>
          </a:p>
        </p:txBody>
      </p:sp>
      <p:sp>
        <p:nvSpPr>
          <p:cNvPr id="23" name="Rectangle 22"/>
          <p:cNvSpPr/>
          <p:nvPr/>
        </p:nvSpPr>
        <p:spPr>
          <a:xfrm rot="16200000">
            <a:off x="-37092" y="3717611"/>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hand-1</a:t>
            </a:r>
            <a:endParaRPr lang="en-US" i="0" dirty="0">
              <a:solidFill>
                <a:srgbClr val="000000"/>
              </a:solidFill>
              <a:effectLst>
                <a:glow rad="101600">
                  <a:srgbClr val="FFFFFF"/>
                </a:glow>
              </a:effectLst>
              <a:ea typeface="Arial" charset="0"/>
              <a:cs typeface="Arial" charset="0"/>
            </a:endParaRPr>
          </a:p>
        </p:txBody>
      </p:sp>
      <p:sp>
        <p:nvSpPr>
          <p:cNvPr id="24" name="Rectangle 23"/>
          <p:cNvSpPr/>
          <p:nvPr/>
        </p:nvSpPr>
        <p:spPr>
          <a:xfrm rot="16200000">
            <a:off x="322948" y="4581708"/>
            <a:ext cx="1152128" cy="430887"/>
          </a:xfrm>
          <a:prstGeom prst="rect">
            <a:avLst/>
          </a:prstGeom>
          <a:solidFill>
            <a:schemeClr val="bg1"/>
          </a:solidFill>
          <a:effectLst>
            <a:glow rad="101600">
              <a:schemeClr val="tx1">
                <a:alpha val="75000"/>
              </a:schemeClr>
            </a:glow>
          </a:effectLst>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rad="101600">
                    <a:srgbClr val="FFFFFF"/>
                  </a:glow>
                </a:effectLst>
                <a:ea typeface="Arial" charset="0"/>
                <a:cs typeface="Arial" charset="0"/>
              </a:rPr>
              <a:t>hand-2</a:t>
            </a:r>
            <a:endParaRPr lang="en-US" i="0" dirty="0">
              <a:solidFill>
                <a:srgbClr val="000000"/>
              </a:solidFill>
              <a:effectLst>
                <a:glow rad="101600">
                  <a:srgbClr val="FFFFFF"/>
                </a:glow>
              </a:effectLst>
              <a:ea typeface="Arial" charset="0"/>
              <a:cs typeface="Arial" charset="0"/>
            </a:endParaRPr>
          </a:p>
        </p:txBody>
      </p:sp>
      <p:cxnSp>
        <p:nvCxnSpPr>
          <p:cNvPr id="25" name="Straight Connector 24"/>
          <p:cNvCxnSpPr>
            <a:endCxn id="21" idx="0"/>
          </p:cNvCxnSpPr>
          <p:nvPr/>
        </p:nvCxnSpPr>
        <p:spPr bwMode="auto">
          <a:xfrm>
            <a:off x="4283968" y="1484784"/>
            <a:ext cx="1080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7" name="Straight Connector 26"/>
          <p:cNvCxnSpPr/>
          <p:nvPr/>
        </p:nvCxnSpPr>
        <p:spPr bwMode="auto">
          <a:xfrm>
            <a:off x="4283968" y="1484784"/>
            <a:ext cx="2412268"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29" name="Straight Connector 28"/>
          <p:cNvCxnSpPr>
            <a:endCxn id="20" idx="0"/>
          </p:cNvCxnSpPr>
          <p:nvPr/>
        </p:nvCxnSpPr>
        <p:spPr bwMode="auto">
          <a:xfrm flipH="1">
            <a:off x="2375756" y="1484784"/>
            <a:ext cx="1908212" cy="936103"/>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3" name="Straight Connector 32"/>
          <p:cNvCxnSpPr>
            <a:stCxn id="20" idx="2"/>
          </p:cNvCxnSpPr>
          <p:nvPr/>
        </p:nvCxnSpPr>
        <p:spPr bwMode="auto">
          <a:xfrm flipH="1">
            <a:off x="1331640" y="2851774"/>
            <a:ext cx="1044116" cy="865257"/>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35" name="Straight Connector 34"/>
          <p:cNvCxnSpPr/>
          <p:nvPr/>
        </p:nvCxnSpPr>
        <p:spPr bwMode="auto">
          <a:xfrm>
            <a:off x="2375756" y="2852936"/>
            <a:ext cx="36004" cy="86409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0" name="Straight Connector 49"/>
          <p:cNvCxnSpPr>
            <a:stCxn id="22" idx="2"/>
          </p:cNvCxnSpPr>
          <p:nvPr/>
        </p:nvCxnSpPr>
        <p:spPr bwMode="auto">
          <a:xfrm>
            <a:off x="6696236" y="2851774"/>
            <a:ext cx="1712572" cy="1658506"/>
          </a:xfrm>
          <a:prstGeom prst="line">
            <a:avLst/>
          </a:prstGeom>
          <a:solidFill>
            <a:srgbClr val="00B8FF"/>
          </a:solidFill>
          <a:ln w="38100" cap="flat" cmpd="sng" algn="ctr">
            <a:solidFill>
              <a:schemeClr val="bg1"/>
            </a:solidFill>
            <a:prstDash val="solid"/>
            <a:round/>
            <a:headEnd type="none" w="med" len="med"/>
            <a:tailEnd type="none" w="med" len="med"/>
          </a:ln>
          <a:effectLst/>
        </p:spPr>
      </p:cxnSp>
      <p:cxnSp>
        <p:nvCxnSpPr>
          <p:cNvPr id="52" name="Straight Connector 51"/>
          <p:cNvCxnSpPr/>
          <p:nvPr/>
        </p:nvCxnSpPr>
        <p:spPr bwMode="auto">
          <a:xfrm>
            <a:off x="6684892" y="2852936"/>
            <a:ext cx="572445" cy="1657344"/>
          </a:xfrm>
          <a:prstGeom prst="line">
            <a:avLst/>
          </a:prstGeom>
          <a:solidFill>
            <a:srgbClr val="00B8FF"/>
          </a:solidFill>
          <a:ln w="38100" cap="flat" cmpd="sng" algn="ctr">
            <a:solidFill>
              <a:schemeClr val="bg1"/>
            </a:solidFill>
            <a:prstDash val="solid"/>
            <a:round/>
            <a:headEnd type="none" w="med" len="med"/>
            <a:tailEnd type="none" w="med" len="med"/>
          </a:ln>
          <a:effectLst/>
        </p:spPr>
      </p:cxnSp>
      <p:grpSp>
        <p:nvGrpSpPr>
          <p:cNvPr id="68" name="Group 67"/>
          <p:cNvGrpSpPr/>
          <p:nvPr/>
        </p:nvGrpSpPr>
        <p:grpSpPr>
          <a:xfrm>
            <a:off x="4067944" y="4941168"/>
            <a:ext cx="648072" cy="576064"/>
            <a:chOff x="4067944" y="4941168"/>
            <a:chExt cx="648072" cy="576064"/>
          </a:xfrm>
        </p:grpSpPr>
        <p:cxnSp>
          <p:nvCxnSpPr>
            <p:cNvPr id="54" name="Straight Connector 5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5" name="Straight Connector 5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56" name="Straight Connector 5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69" name="Group 68"/>
          <p:cNvGrpSpPr/>
          <p:nvPr/>
        </p:nvGrpSpPr>
        <p:grpSpPr>
          <a:xfrm>
            <a:off x="4932040" y="4941168"/>
            <a:ext cx="648072" cy="576064"/>
            <a:chOff x="4067944" y="4941168"/>
            <a:chExt cx="648072" cy="576064"/>
          </a:xfrm>
        </p:grpSpPr>
        <p:cxnSp>
          <p:nvCxnSpPr>
            <p:cNvPr id="70" name="Straight Connector 6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1" name="Straight Connector 7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2" name="Straight Connector 7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3" name="Group 72"/>
          <p:cNvGrpSpPr/>
          <p:nvPr/>
        </p:nvGrpSpPr>
        <p:grpSpPr>
          <a:xfrm>
            <a:off x="6012160" y="4941168"/>
            <a:ext cx="648072" cy="576064"/>
            <a:chOff x="4067944" y="4941168"/>
            <a:chExt cx="648072" cy="576064"/>
          </a:xfrm>
        </p:grpSpPr>
        <p:cxnSp>
          <p:nvCxnSpPr>
            <p:cNvPr id="74" name="Straight Connector 73"/>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5" name="Straight Connector 74"/>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6" name="Straight Connector 75"/>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77" name="Group 76"/>
          <p:cNvGrpSpPr/>
          <p:nvPr/>
        </p:nvGrpSpPr>
        <p:grpSpPr>
          <a:xfrm>
            <a:off x="6957533" y="4957949"/>
            <a:ext cx="648072" cy="576064"/>
            <a:chOff x="4067944" y="4941168"/>
            <a:chExt cx="648072" cy="576064"/>
          </a:xfrm>
        </p:grpSpPr>
        <p:cxnSp>
          <p:nvCxnSpPr>
            <p:cNvPr id="78" name="Straight Connector 77"/>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79" name="Straight Connector 78"/>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0" name="Straight Connector 79"/>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1" name="Group 80"/>
          <p:cNvGrpSpPr/>
          <p:nvPr/>
        </p:nvGrpSpPr>
        <p:grpSpPr>
          <a:xfrm>
            <a:off x="8100392" y="4941168"/>
            <a:ext cx="648072" cy="576064"/>
            <a:chOff x="4067944" y="4941168"/>
            <a:chExt cx="648072" cy="576064"/>
          </a:xfrm>
        </p:grpSpPr>
        <p:cxnSp>
          <p:nvCxnSpPr>
            <p:cNvPr id="82" name="Straight Connector 81"/>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3" name="Straight Connector 82"/>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4" name="Straight Connector 83"/>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5" name="Group 84"/>
          <p:cNvGrpSpPr/>
          <p:nvPr/>
        </p:nvGrpSpPr>
        <p:grpSpPr>
          <a:xfrm>
            <a:off x="2937553" y="4163375"/>
            <a:ext cx="648072" cy="576064"/>
            <a:chOff x="4067944" y="4941168"/>
            <a:chExt cx="648072" cy="576064"/>
          </a:xfrm>
        </p:grpSpPr>
        <p:cxnSp>
          <p:nvCxnSpPr>
            <p:cNvPr id="86" name="Straight Connector 85"/>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7" name="Straight Connector 86"/>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88" name="Straight Connector 87"/>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grpSp>
        <p:nvGrpSpPr>
          <p:cNvPr id="89" name="Group 88"/>
          <p:cNvGrpSpPr/>
          <p:nvPr/>
        </p:nvGrpSpPr>
        <p:grpSpPr>
          <a:xfrm>
            <a:off x="1979712" y="4149080"/>
            <a:ext cx="648072" cy="576064"/>
            <a:chOff x="4067944" y="4941168"/>
            <a:chExt cx="648072" cy="576064"/>
          </a:xfrm>
        </p:grpSpPr>
        <p:cxnSp>
          <p:nvCxnSpPr>
            <p:cNvPr id="90" name="Straight Connector 89"/>
            <p:cNvCxnSpPr/>
            <p:nvPr/>
          </p:nvCxnSpPr>
          <p:spPr bwMode="auto">
            <a:xfrm>
              <a:off x="4355976" y="4941168"/>
              <a:ext cx="72008" cy="576064"/>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1" name="Straight Connector 90"/>
            <p:cNvCxnSpPr/>
            <p:nvPr/>
          </p:nvCxnSpPr>
          <p:spPr bwMode="auto">
            <a:xfrm>
              <a:off x="4355976" y="4941168"/>
              <a:ext cx="360040"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cxnSp>
          <p:nvCxnSpPr>
            <p:cNvPr id="92" name="Straight Connector 91"/>
            <p:cNvCxnSpPr/>
            <p:nvPr/>
          </p:nvCxnSpPr>
          <p:spPr bwMode="auto">
            <a:xfrm flipH="1">
              <a:off x="4067944" y="4941168"/>
              <a:ext cx="288032" cy="504056"/>
            </a:xfrm>
            <a:prstGeom prst="line">
              <a:avLst/>
            </a:prstGeom>
            <a:solidFill>
              <a:srgbClr val="00B8FF"/>
            </a:solidFill>
            <a:ln w="38100" cap="flat" cmpd="sng" algn="ctr">
              <a:solidFill>
                <a:schemeClr val="bg1"/>
              </a:solidFill>
              <a:prstDash val="dot"/>
              <a:round/>
              <a:headEnd type="none" w="med" len="med"/>
              <a:tailEnd type="none" w="med" len="med"/>
            </a:ln>
            <a:effectLst/>
          </p:spPr>
        </p:cxnSp>
      </p:grpSp>
      <p:sp>
        <p:nvSpPr>
          <p:cNvPr id="5" name="Rounded Rectangle 4"/>
          <p:cNvSpPr/>
          <p:nvPr/>
        </p:nvSpPr>
        <p:spPr bwMode="auto">
          <a:xfrm rot="1205104">
            <a:off x="6533460" y="712225"/>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a:solidFill>
                  <a:srgbClr val="000000"/>
                </a:solidFill>
                <a:effectLst/>
                <a:ea typeface="Arial" charset="0"/>
                <a:cs typeface="Arial" charset="0"/>
              </a:rPr>
              <a:t>joint action: same goal</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99" name="Rounded Rectangle 98"/>
          <p:cNvSpPr/>
          <p:nvPr/>
        </p:nvSpPr>
        <p:spPr bwMode="auto">
          <a:xfrm rot="856376">
            <a:off x="6975763" y="3063009"/>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same planning</a:t>
            </a:r>
            <a:endParaRPr kumimoji="0" lang="en-US" sz="2200" b="0" i="1" u="none" strike="noStrike" cap="none" normalizeH="0" baseline="0" dirty="0">
              <a:ln>
                <a:noFill/>
              </a:ln>
              <a:solidFill>
                <a:schemeClr val="bg1"/>
              </a:solidFill>
              <a:effectLst/>
            </a:endParaRPr>
          </a:p>
        </p:txBody>
      </p:sp>
      <p:cxnSp>
        <p:nvCxnSpPr>
          <p:cNvPr id="103" name="Straight Connector 102"/>
          <p:cNvCxnSpPr/>
          <p:nvPr/>
        </p:nvCxnSpPr>
        <p:spPr bwMode="auto">
          <a:xfrm flipH="1">
            <a:off x="2123728" y="4797152"/>
            <a:ext cx="252028"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4" name="Straight Connector 103"/>
          <p:cNvCxnSpPr/>
          <p:nvPr/>
        </p:nvCxnSpPr>
        <p:spPr bwMode="auto">
          <a:xfrm flipH="1">
            <a:off x="2123728" y="4869160"/>
            <a:ext cx="1008112" cy="867579"/>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5" name="Straight Connector 104"/>
          <p:cNvCxnSpPr/>
          <p:nvPr/>
        </p:nvCxnSpPr>
        <p:spPr bwMode="auto">
          <a:xfrm>
            <a:off x="1619672" y="4797152"/>
            <a:ext cx="432048" cy="936104"/>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cxnSp>
        <p:nvCxnSpPr>
          <p:cNvPr id="106" name="Straight Connector 105"/>
          <p:cNvCxnSpPr/>
          <p:nvPr/>
        </p:nvCxnSpPr>
        <p:spPr bwMode="auto">
          <a:xfrm flipH="1">
            <a:off x="2123728" y="5013176"/>
            <a:ext cx="1368152" cy="720080"/>
          </a:xfrm>
          <a:prstGeom prst="line">
            <a:avLst/>
          </a:prstGeom>
          <a:solidFill>
            <a:srgbClr val="00B8FF"/>
          </a:solidFill>
          <a:ln w="38100" cap="flat" cmpd="sng" algn="ctr">
            <a:solidFill>
              <a:schemeClr val="bg1"/>
            </a:solidFill>
            <a:prstDash val="solid"/>
            <a:round/>
            <a:headEnd type="triangle" w="lg" len="lg"/>
            <a:tailEnd type="none" w="med" len="med"/>
          </a:ln>
          <a:effectLst>
            <a:glow rad="101600">
              <a:schemeClr val="tx1">
                <a:alpha val="75000"/>
              </a:schemeClr>
            </a:glow>
          </a:effectLst>
        </p:spPr>
      </p:cxnSp>
      <p:sp>
        <p:nvSpPr>
          <p:cNvPr id="102" name="Rounded Rectangle 101"/>
          <p:cNvSpPr/>
          <p:nvPr/>
        </p:nvSpPr>
        <p:spPr bwMode="auto">
          <a:xfrm>
            <a:off x="1259632" y="5445224"/>
            <a:ext cx="1944216" cy="864096"/>
          </a:xfrm>
          <a:prstGeom prst="roundRect">
            <a:avLst/>
          </a:prstGeom>
          <a:solidFill>
            <a:srgbClr val="FFFFFF"/>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glow rad="101600">
                    <a:srgbClr val="FFFFFF"/>
                  </a:glow>
                </a:effectLst>
                <a:ea typeface="Arial" charset="0"/>
                <a:cs typeface="Arial" charset="0"/>
              </a:rPr>
              <a:t>prevention needed</a:t>
            </a:r>
            <a:endParaRPr kumimoji="0" lang="en-US" sz="2200" b="0" i="1" u="none" strike="noStrike" cap="none" normalizeH="0" baseline="0" dirty="0">
              <a:ln>
                <a:noFill/>
              </a:ln>
              <a:solidFill>
                <a:schemeClr val="bg1"/>
              </a:solidFill>
              <a:effectLst/>
              <a:latin typeface="Myriad Web" charset="0"/>
            </a:endParaRPr>
          </a:p>
        </p:txBody>
      </p:sp>
      <p:sp>
        <p:nvSpPr>
          <p:cNvPr id="107" name="Rounded Rectangle 106"/>
          <p:cNvSpPr/>
          <p:nvPr/>
        </p:nvSpPr>
        <p:spPr bwMode="auto">
          <a:xfrm rot="21362563">
            <a:off x="3869164" y="5686650"/>
            <a:ext cx="1944216" cy="864096"/>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algn="ctr"/>
            <a:r>
              <a:rPr lang="en-US" i="0" dirty="0" smtClean="0">
                <a:solidFill>
                  <a:srgbClr val="000000"/>
                </a:solidFill>
                <a:effectLst/>
                <a:ea typeface="Arial" charset="0"/>
                <a:cs typeface="Arial" charset="0"/>
              </a:rPr>
              <a:t>similar timing problem</a:t>
            </a:r>
            <a:endParaRPr kumimoji="0" lang="en-US" sz="2200" b="0" i="1"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2762127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5" name="Rounded Rectangle 4"/>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7" name="Straight Connector 6"/>
          <p:cNvCxnSpPr/>
          <p:nvPr/>
        </p:nvCxnSpPr>
        <p:spPr bwMode="auto">
          <a:xfrm>
            <a:off x="323528" y="2875616"/>
            <a:ext cx="8424936"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10" name="Straight Connector 9"/>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2" name="Text Box 2"/>
          <p:cNvSpPr txBox="1">
            <a:spLocks noChangeArrowheads="1"/>
          </p:cNvSpPr>
          <p:nvPr/>
        </p:nvSpPr>
        <p:spPr bwMode="auto">
          <a:xfrm>
            <a:off x="4840610" y="3077276"/>
            <a:ext cx="3907854" cy="2944012"/>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1100"/>
              </a:spcAft>
            </a:pPr>
            <a:r>
              <a:rPr lang="en-US" i="0" dirty="0" smtClean="0">
                <a:effectLst>
                  <a:glow rad="101600">
                    <a:srgbClr val="000000"/>
                  </a:glow>
                </a:effectLst>
              </a:rPr>
              <a:t>1</a:t>
            </a:r>
            <a:r>
              <a:rPr lang="en-US" i="0" dirty="0">
                <a:effectLst>
                  <a:glow rad="101600">
                    <a:srgbClr val="000000"/>
                  </a:glow>
                </a:effectLst>
              </a:rPr>
              <a:t>. we each have an agent-neutral motor representation of G; and </a:t>
            </a:r>
          </a:p>
          <a:p>
            <a:r>
              <a:rPr lang="en-US" i="0" dirty="0">
                <a:effectLst>
                  <a:glow rad="101600">
                    <a:srgbClr val="000000"/>
                  </a:glow>
                </a:effectLst>
              </a:rPr>
              <a:t>2. these representations would normally result in plans whose realization would normally involve action on the part of each of us.</a:t>
            </a:r>
            <a:endParaRPr lang="en-US" i="0" dirty="0"/>
          </a:p>
        </p:txBody>
      </p:sp>
      <p:sp>
        <p:nvSpPr>
          <p:cNvPr id="13" name="Text Box 2"/>
          <p:cNvSpPr txBox="1">
            <a:spLocks noChangeArrowheads="1"/>
          </p:cNvSpPr>
          <p:nvPr/>
        </p:nvSpPr>
        <p:spPr bwMode="auto">
          <a:xfrm>
            <a:off x="1691680" y="2492896"/>
            <a:ext cx="597666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shared motor representation of </a:t>
            </a:r>
            <a:r>
              <a:rPr lang="en-US" i="0" dirty="0" smtClean="0">
                <a:effectLst>
                  <a:glow rad="101600">
                    <a:srgbClr val="000000"/>
                  </a:glow>
                </a:effectLst>
              </a:rPr>
              <a:t>G </a:t>
            </a:r>
            <a:endParaRPr lang="en-US" i="0" dirty="0" smtClean="0">
              <a:effectLst>
                <a:glow rad="127000">
                  <a:schemeClr val="tx1">
                    <a:alpha val="75000"/>
                  </a:schemeClr>
                </a:glow>
              </a:effectLst>
            </a:endParaRPr>
          </a:p>
        </p:txBody>
      </p:sp>
      <p:sp>
        <p:nvSpPr>
          <p:cNvPr id="14" name="Left Brace 13"/>
          <p:cNvSpPr/>
          <p:nvPr/>
        </p:nvSpPr>
        <p:spPr bwMode="auto">
          <a:xfrm>
            <a:off x="4094592" y="2996952"/>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5" name="Left Brace 14"/>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000000"/>
                </a:solidFill>
                <a:effectLst>
                  <a:glow>
                    <a:srgbClr val="FFFFFF"/>
                  </a:glow>
                </a:effectLst>
              </a:rPr>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3898770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p:cNvSpPr txBox="1">
            <a:spLocks noChangeArrowheads="1"/>
          </p:cNvSpPr>
          <p:nvPr/>
        </p:nvSpPr>
        <p:spPr bwMode="auto">
          <a:xfrm>
            <a:off x="1691680" y="2492896"/>
            <a:ext cx="5976664" cy="771623"/>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rgbClr val="000000"/>
                  </a:glow>
                </a:effectLst>
              </a:rPr>
              <a:t>shared motor representation of </a:t>
            </a:r>
            <a:r>
              <a:rPr lang="en-US" i="0" dirty="0" smtClean="0">
                <a:effectLst>
                  <a:glow rad="101600">
                    <a:srgbClr val="000000"/>
                  </a:glow>
                </a:effectLst>
              </a:rPr>
              <a:t>G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****FIX WHAT THIS IS****</a:t>
            </a:r>
            <a:endParaRPr lang="en-US" i="0" dirty="0" smtClean="0">
              <a:effectLst>
                <a:glow rad="127000">
                  <a:schemeClr val="tx1">
                    <a:alpha val="75000"/>
                  </a:schemeClr>
                </a:glow>
              </a:effectLst>
            </a:endParaRPr>
          </a:p>
        </p:txBody>
      </p:sp>
    </p:spTree>
    <p:extLst>
      <p:ext uri="{BB962C8B-B14F-4D97-AF65-F5344CB8AC3E}">
        <p14:creationId xmlns:p14="http://schemas.microsoft.com/office/powerpoint/2010/main" val="8248803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
          <p:cNvSpPr txBox="1">
            <a:spLocks noChangeArrowheads="1"/>
          </p:cNvSpPr>
          <p:nvPr/>
        </p:nvSpPr>
        <p:spPr bwMode="auto">
          <a:xfrm>
            <a:off x="1691680" y="2492896"/>
            <a:ext cx="5976664" cy="2125839"/>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***Shared Intention &amp; Shared Motor Representation play complementary roles:</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cooking dinner vs. moving from here to here</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riding to school together vs. arriving at a certain point</a:t>
            </a:r>
            <a:endParaRPr lang="en-US" i="0" dirty="0" smtClean="0">
              <a:effectLst>
                <a:glow rad="127000">
                  <a:schemeClr val="tx1">
                    <a:alpha val="75000"/>
                  </a:schemeClr>
                </a:glow>
              </a:effectLst>
            </a:endParaRPr>
          </a:p>
        </p:txBody>
      </p:sp>
    </p:spTree>
    <p:extLst>
      <p:ext uri="{BB962C8B-B14F-4D97-AF65-F5344CB8AC3E}">
        <p14:creationId xmlns:p14="http://schemas.microsoft.com/office/powerpoint/2010/main" val="36345736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3835553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21361442">
            <a:off x="628268" y="1344608"/>
            <a:ext cx="636994" cy="50405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000000"/>
                </a:solidFill>
                <a:effectLst>
                  <a:glow>
                    <a:srgbClr val="FFFFFF"/>
                  </a:glow>
                </a:effectLst>
              </a:rPr>
              <a:t>goal </a:t>
            </a:r>
            <a:r>
              <a:rPr lang="en-US" i="0" dirty="0" smtClean="0"/>
              <a:t>or goals to </a:t>
            </a:r>
            <a:r>
              <a:rPr lang="en-US" i="0" dirty="0" smtClean="0"/>
              <a:t>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059358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4528" y="332656"/>
            <a:ext cx="2987824" cy="1785104"/>
          </a:xfrm>
          <a:prstGeom prst="rect">
            <a:avLst/>
          </a:prstGeom>
        </p:spPr>
        <p:txBody>
          <a:bodyPr wrap="square">
            <a:spAutoFit/>
          </a:bodyPr>
          <a:lstStyle/>
          <a:p>
            <a:r>
              <a:rPr lang="en-US" i="0" dirty="0" smtClean="0">
                <a:effectLst>
                  <a:glow rad="101600">
                    <a:srgbClr val="000000"/>
                  </a:glow>
                </a:effectLst>
              </a:rPr>
              <a:t>Take </a:t>
            </a:r>
            <a:r>
              <a:rPr lang="en-US" i="0" dirty="0">
                <a:effectLst>
                  <a:glow rad="101600">
                    <a:srgbClr val="000000"/>
                  </a:glow>
                </a:effectLst>
              </a:rPr>
              <a:t>RER B and get out at the Luxembourg station, from there it's less than 5 minutes walk.</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2492896"/>
            <a:ext cx="3073400" cy="3213100"/>
          </a:xfrm>
          <a:prstGeom prst="rect">
            <a:avLst/>
          </a:prstGeom>
        </p:spPr>
      </p:pic>
      <p:sp>
        <p:nvSpPr>
          <p:cNvPr id="13" name="Rectangle 12"/>
          <p:cNvSpPr/>
          <p:nvPr/>
        </p:nvSpPr>
        <p:spPr bwMode="auto">
          <a:xfrm>
            <a:off x="5464528" y="2480567"/>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296622" y="332656"/>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pic>
        <p:nvPicPr>
          <p:cNvPr id="15" name="Picture 14"/>
          <p:cNvPicPr>
            <a:picLocks noChangeAspect="1"/>
          </p:cNvPicPr>
          <p:nvPr/>
        </p:nvPicPr>
        <p:blipFill rotWithShape="1">
          <a:blip r:embed="rId5">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37000" contrast="57000"/>
                    </a14:imgEffect>
                  </a14:imgLayer>
                </a14:imgProps>
              </a:ext>
            </a:extLst>
          </a:blip>
          <a:srcRect l="18369"/>
          <a:stretch/>
        </p:blipFill>
        <p:spPr>
          <a:xfrm>
            <a:off x="1348372" y="2492896"/>
            <a:ext cx="3032264" cy="3208536"/>
          </a:xfrm>
          <a:prstGeom prst="rect">
            <a:avLst/>
          </a:prstGeom>
        </p:spPr>
      </p:pic>
      <p:sp>
        <p:nvSpPr>
          <p:cNvPr id="16" name="Rectangle 15"/>
          <p:cNvSpPr/>
          <p:nvPr/>
        </p:nvSpPr>
        <p:spPr bwMode="auto">
          <a:xfrm>
            <a:off x="1296622" y="2494862"/>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3372524" y="6022449"/>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content &gt;</a:t>
            </a:r>
            <a:endParaRPr lang="en-US" i="0" dirty="0">
              <a:solidFill>
                <a:srgbClr val="000000"/>
              </a:solidFill>
              <a:effectLst>
                <a:glow rad="101600">
                  <a:srgbClr val="FFFFFF"/>
                </a:glow>
              </a:effectLst>
            </a:endParaRPr>
          </a:p>
        </p:txBody>
      </p:sp>
      <p:sp>
        <p:nvSpPr>
          <p:cNvPr id="18" name="Rectangle 17"/>
          <p:cNvSpPr/>
          <p:nvPr/>
        </p:nvSpPr>
        <p:spPr>
          <a:xfrm rot="16200000">
            <a:off x="-973196" y="3213557"/>
            <a:ext cx="3168352" cy="430887"/>
          </a:xfrm>
          <a:prstGeom prst="rect">
            <a:avLst/>
          </a:prstGeom>
          <a:solidFill>
            <a:schemeClr val="bg1"/>
          </a:solidFill>
        </p:spPr>
        <p:txBody>
          <a:bodyPr wrap="square" rIns="108000">
            <a:spAutoFit/>
          </a:bodyPr>
          <a:lstStyle/>
          <a:p>
            <a:pPr algn="ctr"/>
            <a:r>
              <a:rPr lang="en-US" i="0" dirty="0" smtClean="0">
                <a:solidFill>
                  <a:srgbClr val="000000"/>
                </a:solidFill>
                <a:effectLst>
                  <a:glow rad="101600">
                    <a:srgbClr val="FFFFFF"/>
                  </a:glow>
                </a:effectLst>
                <a:ea typeface="Arial" charset="0"/>
                <a:cs typeface="Arial" charset="0"/>
              </a:rPr>
              <a:t>&lt; different format &gt;</a:t>
            </a:r>
            <a:endParaRPr lang="en-US" i="0" dirty="0">
              <a:solidFill>
                <a:srgbClr val="000000"/>
              </a:solidFill>
              <a:effectLst>
                <a:glow rad="101600">
                  <a:srgbClr val="FFFFFF"/>
                </a:glow>
              </a:effectLst>
            </a:endParaRPr>
          </a:p>
        </p:txBody>
      </p:sp>
    </p:spTree>
    <p:extLst>
      <p:ext uri="{BB962C8B-B14F-4D97-AF65-F5344CB8AC3E}">
        <p14:creationId xmlns:p14="http://schemas.microsoft.com/office/powerpoint/2010/main" val="2688633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12162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Tree>
    <p:extLst>
      <p:ext uri="{BB962C8B-B14F-4D97-AF65-F5344CB8AC3E}">
        <p14:creationId xmlns:p14="http://schemas.microsoft.com/office/powerpoint/2010/main" val="2032768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chemeClr val="tx1"/>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5" name="Rectangle 4"/>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a:t>
            </a:r>
            <a:r>
              <a:rPr lang="en-US" i="0" dirty="0" smtClean="0"/>
              <a:t>shared motor </a:t>
            </a:r>
            <a:r>
              <a:rPr lang="en-US" i="0" dirty="0" smtClean="0"/>
              <a:t>representation</a:t>
            </a:r>
          </a:p>
        </p:txBody>
      </p:sp>
    </p:spTree>
    <p:extLst>
      <p:ext uri="{BB962C8B-B14F-4D97-AF65-F5344CB8AC3E}">
        <p14:creationId xmlns:p14="http://schemas.microsoft.com/office/powerpoint/2010/main" val="2182274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a:t>
            </a:r>
            <a:r>
              <a:rPr lang="en-US" i="0" dirty="0" smtClean="0">
                <a:effectLst>
                  <a:glow rad="101600">
                    <a:srgbClr val="000000"/>
                  </a:glow>
                </a:effectLst>
                <a:ea typeface="Arial" charset="0"/>
                <a:cs typeface="Arial" charset="0"/>
              </a:rPr>
              <a:t>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4" name="Rectangle 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a:t>
            </a:r>
            <a:r>
              <a:rPr lang="en-US" i="0" dirty="0" smtClean="0"/>
              <a:t>shared motor </a:t>
            </a:r>
            <a:r>
              <a:rPr lang="en-US" i="0" dirty="0" smtClean="0"/>
              <a:t>representation</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866268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a:t>
            </a:r>
            <a:r>
              <a:rPr lang="en-US" i="0" dirty="0" smtClean="0">
                <a:solidFill>
                  <a:srgbClr val="000000"/>
                </a:solidFill>
                <a:effectLst>
                  <a:glow rad="101600">
                    <a:srgbClr val="000000"/>
                  </a:glow>
                </a:effectLst>
                <a:ea typeface="Arial" charset="0"/>
                <a:cs typeface="Arial" charset="0"/>
              </a:rPr>
              <a:t>: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6" name="Rectangle 5"/>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7" name="Rectangle 6"/>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a:t>
            </a:r>
            <a:r>
              <a:rPr lang="en-US" i="0" dirty="0" smtClean="0">
                <a:effectLst>
                  <a:glow rad="101600">
                    <a:srgbClr val="000000"/>
                  </a:glow>
                </a:effectLst>
                <a:ea typeface="Arial" charset="0"/>
                <a:cs typeface="Arial" charset="0"/>
              </a:rPr>
              <a:t>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a:t>
            </a:r>
            <a:r>
              <a:rPr lang="en-US" i="0" dirty="0" smtClean="0"/>
              <a:t>shared motor </a:t>
            </a:r>
            <a:r>
              <a:rPr lang="en-US" i="0" dirty="0" smtClean="0"/>
              <a:t>representation</a:t>
            </a:r>
          </a:p>
        </p:txBody>
      </p:sp>
    </p:spTree>
    <p:extLst>
      <p:ext uri="{BB962C8B-B14F-4D97-AF65-F5344CB8AC3E}">
        <p14:creationId xmlns:p14="http://schemas.microsoft.com/office/powerpoint/2010/main" val="33306367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540000">
            <a:off x="1691680" y="836712"/>
            <a:ext cx="5472608" cy="432048"/>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How are non</a:t>
            </a:r>
            <a:r>
              <a:rPr lang="en-US" i="0" dirty="0">
                <a:effectLst>
                  <a:glow rad="101600">
                    <a:srgbClr val="000000"/>
                  </a:glow>
                </a:effectLst>
              </a:rPr>
              <a:t>-accidental matches </a:t>
            </a:r>
            <a:r>
              <a:rPr lang="en-US" i="0" dirty="0" smtClean="0">
                <a:effectLst>
                  <a:glow rad="101600">
                    <a:srgbClr val="000000"/>
                  </a:glow>
                </a:effectLst>
              </a:rPr>
              <a:t>possible?</a:t>
            </a:r>
            <a:endParaRPr lang="en-US" i="0" dirty="0">
              <a:effectLst>
                <a:glow rad="101600">
                  <a:srgbClr val="000000"/>
                </a:glow>
              </a:effectLst>
            </a:endParaRP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effectLst>
                  <a:glow rad="101600">
                    <a:srgbClr val="000000"/>
                  </a:glow>
                </a:effectLst>
              </a:rPr>
              <a:t>Two  outcomes</a:t>
            </a:r>
            <a:r>
              <a:rPr lang="en-US" i="0" dirty="0">
                <a:effectLst>
                  <a:glow rad="101600">
                    <a:srgbClr val="000000"/>
                  </a:glow>
                </a:effectLst>
              </a:rPr>
              <a:t>, A and B, </a:t>
            </a:r>
            <a:r>
              <a:rPr lang="en-US" dirty="0">
                <a:effectLst>
                  <a:glow rad="101600">
                    <a:srgbClr val="000000"/>
                  </a:glow>
                </a:effectLst>
              </a:rPr>
              <a:t>match</a:t>
            </a:r>
            <a:r>
              <a:rPr lang="en-US" i="0" dirty="0">
                <a:effectLst>
                  <a:glow rad="101600">
                    <a:srgbClr val="000000"/>
                  </a:glow>
                </a:effectLst>
              </a:rPr>
              <a:t> in a particular context just if, in that context, either the occurrence of </a:t>
            </a:r>
            <a:r>
              <a:rPr lang="en-US" i="0" dirty="0" smtClean="0">
                <a:effectLst>
                  <a:glow rad="101600">
                    <a:srgbClr val="000000"/>
                  </a:glow>
                </a:effectLst>
              </a:rPr>
              <a:t>A would </a:t>
            </a:r>
            <a:r>
              <a:rPr lang="en-US" i="0" dirty="0">
                <a:effectLst>
                  <a:glow rad="101600">
                    <a:srgbClr val="000000"/>
                  </a:glow>
                </a:effectLst>
              </a:rPr>
              <a:t>normally constitute or cause, at least partially, the </a:t>
            </a:r>
            <a:r>
              <a:rPr lang="en-US" i="0" dirty="0" smtClean="0">
                <a:effectLst>
                  <a:glow rad="101600">
                    <a:srgbClr val="000000"/>
                  </a:glow>
                </a:effectLst>
              </a:rPr>
              <a:t>occurrence </a:t>
            </a:r>
            <a:r>
              <a:rPr lang="en-US" i="0" dirty="0">
                <a:effectLst>
                  <a:glow rad="101600">
                    <a:srgbClr val="000000"/>
                  </a:glow>
                </a:effectLst>
              </a:rPr>
              <a:t>of </a:t>
            </a:r>
            <a:r>
              <a:rPr lang="en-US" i="0" dirty="0" smtClean="0">
                <a:effectLst>
                  <a:glow rad="101600">
                    <a:srgbClr val="000000"/>
                  </a:glow>
                </a:effectLst>
              </a:rPr>
              <a:t>B or </a:t>
            </a:r>
            <a:r>
              <a:rPr lang="en-US" i="0" dirty="0">
                <a:effectLst>
                  <a:glow rad="101600">
                    <a:srgbClr val="000000"/>
                  </a:glow>
                </a:effectLst>
              </a:rPr>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8" name="Rectangle 7"/>
          <p:cNvSpPr/>
          <p:nvPr/>
        </p:nvSpPr>
        <p:spPr>
          <a:xfrm>
            <a:off x="683568" y="1507426"/>
            <a:ext cx="3312368"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a:t>
            </a:r>
            <a:r>
              <a:rPr lang="en-US" i="0" dirty="0" smtClean="0">
                <a:effectLst>
                  <a:glow rad="101600">
                    <a:srgbClr val="000000"/>
                  </a:glow>
                </a:effectLst>
                <a:ea typeface="Arial" charset="0"/>
                <a:cs typeface="Arial" charset="0"/>
              </a:rPr>
              <a:t>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a:t>
            </a:r>
            <a:r>
              <a:rPr lang="en-US" i="0" dirty="0" smtClean="0"/>
              <a:t>shared motor </a:t>
            </a:r>
            <a:r>
              <a:rPr lang="en-US" i="0" dirty="0" smtClean="0"/>
              <a:t>representation</a:t>
            </a:r>
          </a:p>
        </p:txBody>
      </p:sp>
    </p:spTree>
    <p:extLst>
      <p:ext uri="{BB962C8B-B14F-4D97-AF65-F5344CB8AC3E}">
        <p14:creationId xmlns:p14="http://schemas.microsoft.com/office/powerpoint/2010/main" val="2791238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21540000">
            <a:off x="601759" y="4538112"/>
            <a:ext cx="3331970" cy="1094143"/>
          </a:xfrm>
          <a:prstGeom prst="rect">
            <a:avLst/>
          </a:prstGeom>
          <a:solidFill>
            <a:srgbClr val="40404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1" i="1" u="none" strike="noStrike" cap="none" normalizeH="0" baseline="0" dirty="0">
              <a:ln>
                <a:noFill/>
              </a:ln>
              <a:solidFill>
                <a:schemeClr val="bg1"/>
              </a:solidFill>
              <a:effectLst/>
              <a:latin typeface="Myriad Web" charset="0"/>
            </a:endParaRP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12" name="Rectangle 11"/>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a:t>
            </a:r>
            <a:r>
              <a:rPr lang="en-US" i="0" dirty="0" smtClean="0">
                <a:effectLst>
                  <a:glow rad="101600">
                    <a:srgbClr val="000000"/>
                  </a:glow>
                </a:effectLst>
                <a:ea typeface="Arial" charset="0"/>
                <a:cs typeface="Arial" charset="0"/>
              </a:rPr>
              <a:t>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10" name="Rectangle 9"/>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a:t>
            </a:r>
            <a:r>
              <a:rPr lang="en-US" i="0" dirty="0" smtClean="0"/>
              <a:t>shared motor </a:t>
            </a:r>
            <a:r>
              <a:rPr lang="en-US" i="0" dirty="0" smtClean="0"/>
              <a:t>representation</a:t>
            </a:r>
          </a:p>
        </p:txBody>
      </p:sp>
    </p:spTree>
    <p:extLst>
      <p:ext uri="{BB962C8B-B14F-4D97-AF65-F5344CB8AC3E}">
        <p14:creationId xmlns:p14="http://schemas.microsoft.com/office/powerpoint/2010/main" val="39036699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a:t>
            </a:r>
            <a:r>
              <a:rPr lang="en-US" i="0" dirty="0" smtClean="0">
                <a:effectLst>
                  <a:glow rad="101600">
                    <a:srgbClr val="000000"/>
                  </a:glow>
                </a:effectLst>
                <a:ea typeface="Arial" charset="0"/>
                <a:cs typeface="Arial" charset="0"/>
              </a:rPr>
              <a:t>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a:t>
            </a:r>
            <a:r>
              <a:rPr lang="en-US" i="0" dirty="0" smtClean="0"/>
              <a:t>shared motor </a:t>
            </a:r>
            <a:r>
              <a:rPr lang="en-US" i="0" dirty="0" smtClean="0"/>
              <a:t>representation</a:t>
            </a:r>
          </a:p>
        </p:txBody>
      </p:sp>
    </p:spTree>
    <p:extLst>
      <p:ext uri="{BB962C8B-B14F-4D97-AF65-F5344CB8AC3E}">
        <p14:creationId xmlns:p14="http://schemas.microsoft.com/office/powerpoint/2010/main" val="2947513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a:t>
            </a:r>
            <a:r>
              <a:rPr lang="en-US" i="0" dirty="0" smtClean="0">
                <a:effectLst>
                  <a:glow rad="101600">
                    <a:srgbClr val="000000"/>
                  </a:glow>
                </a:effectLst>
                <a:ea typeface="Arial" charset="0"/>
                <a:cs typeface="Arial" charset="0"/>
              </a:rPr>
              <a:t>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a:t>
            </a:r>
            <a:r>
              <a:rPr lang="en-US" i="0" dirty="0" smtClean="0"/>
              <a:t>shared motor </a:t>
            </a:r>
            <a:r>
              <a:rPr lang="en-US" i="0" dirty="0" smtClean="0"/>
              <a:t>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5" name="Straight Connector 4"/>
          <p:cNvCxnSpPr/>
          <p:nvPr/>
        </p:nvCxnSpPr>
        <p:spPr bwMode="auto">
          <a:xfrm flipV="1">
            <a:off x="683568" y="1700808"/>
            <a:ext cx="309634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1647553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rPr>
              <a:t>What </a:t>
            </a:r>
            <a:r>
              <a:rPr lang="en-US" i="0" dirty="0" smtClean="0"/>
              <a:t>is the relation between a purposive action and the </a:t>
            </a:r>
            <a:r>
              <a:rPr lang="en-US" i="0" dirty="0" smtClean="0">
                <a:solidFill>
                  <a:srgbClr val="FFFFFF"/>
                </a:solidFill>
                <a:effectLst>
                  <a:glow>
                    <a:srgbClr val="000000"/>
                  </a:glow>
                </a:effectLst>
              </a:rPr>
              <a:t>goal</a:t>
            </a:r>
            <a:r>
              <a:rPr lang="en-US" i="0" dirty="0" smtClean="0">
                <a:solidFill>
                  <a:srgbClr val="000000"/>
                </a:solidFill>
                <a:effectLst>
                  <a:glow>
                    <a:srgbClr val="FFFFFF"/>
                  </a:glow>
                </a:effectLst>
              </a:rPr>
              <a:t> </a:t>
            </a:r>
            <a:r>
              <a:rPr lang="en-US" i="0" dirty="0" smtClean="0"/>
              <a:t>or goals to </a:t>
            </a:r>
            <a:r>
              <a:rPr lang="en-US" i="0" dirty="0" smtClean="0"/>
              <a:t>which it is directed?</a:t>
            </a:r>
            <a:endParaRPr lang="en-US" i="0" dirty="0"/>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6" name="Picture 5" descr="table_cat_glass_inv.jpg"/>
          <p:cNvPicPr>
            <a:picLocks noChangeAspect="1"/>
          </p:cNvPicPr>
          <p:nvPr/>
        </p:nvPicPr>
        <p:blipFill>
          <a:blip r:embed="rId3" cstate="screen">
            <a:lum/>
            <a:alphaModFix/>
            <a:extLst>
              <a:ext uri="{28A0092B-C50C-407E-A947-70E740481C1C}">
                <a14:useLocalDpi xmlns:a14="http://schemas.microsoft.com/office/drawing/2010/main"/>
              </a:ext>
            </a:extLst>
          </a:blip>
          <a:stretch>
            <a:fillRect/>
          </a:stretch>
        </p:blipFill>
        <p:spPr>
          <a:xfrm>
            <a:off x="2743200" y="3006154"/>
            <a:ext cx="5454399" cy="3679825"/>
          </a:xfrm>
          <a:prstGeom prst="rect">
            <a:avLst/>
          </a:prstGeom>
        </p:spPr>
      </p:pic>
      <p:pic>
        <p:nvPicPr>
          <p:cNvPr id="7" name="Picture 6" descr="ayesha_beatrice_oh_inv.jpg"/>
          <p:cNvPicPr>
            <a:picLocks noChangeAspect="1"/>
          </p:cNvPicPr>
          <p:nvPr/>
        </p:nvPicPr>
        <p:blipFill>
          <a:blip r:embed="rId4" cstate="screen">
            <a:lum bright="5000" contrast="10000"/>
            <a:extLst>
              <a:ext uri="{28A0092B-C50C-407E-A947-70E740481C1C}">
                <a14:useLocalDpi xmlns:a14="http://schemas.microsoft.com/office/drawing/2010/main"/>
              </a:ext>
            </a:extLst>
          </a:blip>
          <a:stretch>
            <a:fillRect/>
          </a:stretch>
        </p:blipFill>
        <p:spPr>
          <a:xfrm>
            <a:off x="152400" y="3505200"/>
            <a:ext cx="2622550" cy="3180779"/>
          </a:xfrm>
          <a:prstGeom prst="rect">
            <a:avLst/>
          </a:prstGeom>
        </p:spPr>
      </p:pic>
    </p:spTree>
    <p:extLst>
      <p:ext uri="{BB962C8B-B14F-4D97-AF65-F5344CB8AC3E}">
        <p14:creationId xmlns:p14="http://schemas.microsoft.com/office/powerpoint/2010/main" val="1045140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1785104"/>
          </a:xfrm>
          <a:prstGeom prst="rect">
            <a:avLst/>
          </a:prstGeom>
        </p:spPr>
        <p:txBody>
          <a:bodyPr wrap="square">
            <a:spAutoFit/>
          </a:bodyPr>
          <a:lstStyle/>
          <a:p>
            <a:r>
              <a:rPr lang="en-US" i="0" dirty="0" smtClean="0">
                <a:effectLst>
                  <a:glow rad="101600">
                    <a:srgbClr val="000000"/>
                  </a:glow>
                </a:effectLst>
              </a:rPr>
              <a:t>Head </a:t>
            </a:r>
            <a:r>
              <a:rPr lang="en-US" i="0" dirty="0">
                <a:effectLst>
                  <a:glow rad="101600">
                    <a:srgbClr val="000000"/>
                  </a:glow>
                </a:effectLst>
              </a:rPr>
              <a:t>southeast on Rue </a:t>
            </a:r>
            <a:r>
              <a:rPr lang="en-US" i="0" dirty="0" err="1">
                <a:effectLst>
                  <a:glow rad="101600">
                    <a:srgbClr val="000000"/>
                  </a:glow>
                </a:effectLst>
              </a:rPr>
              <a:t>Cujas</a:t>
            </a:r>
            <a:r>
              <a:rPr lang="en-US" i="0" dirty="0">
                <a:effectLst>
                  <a:glow rad="101600">
                    <a:srgbClr val="000000"/>
                  </a:glow>
                </a:effectLst>
              </a:rPr>
              <a:t> toward Rue Victor </a:t>
            </a:r>
            <a:r>
              <a:rPr lang="en-US" i="0" dirty="0" smtClean="0">
                <a:effectLst>
                  <a:glow rad="101600">
                    <a:srgbClr val="000000"/>
                  </a:glow>
                </a:effectLst>
              </a:rPr>
              <a:t>Cousin.  Turn </a:t>
            </a:r>
            <a:r>
              <a:rPr lang="en-US" i="0" dirty="0">
                <a:effectLst>
                  <a:glow rad="101600">
                    <a:srgbClr val="000000"/>
                  </a:glow>
                </a:effectLst>
              </a:rPr>
              <a:t>right onto Rue Saint-</a:t>
            </a:r>
            <a:r>
              <a:rPr lang="en-US" i="0" dirty="0" smtClean="0">
                <a:effectLst>
                  <a:glow rad="101600">
                    <a:srgbClr val="000000"/>
                  </a:glow>
                </a:effectLst>
              </a:rPr>
              <a:t>Jacques. ...</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3082043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Tree>
    <p:extLst>
      <p:ext uri="{BB962C8B-B14F-4D97-AF65-F5344CB8AC3E}">
        <p14:creationId xmlns:p14="http://schemas.microsoft.com/office/powerpoint/2010/main" val="2629501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60032" y="1700808"/>
            <a:ext cx="3139920" cy="3240360"/>
            <a:chOff x="5464528" y="3128639"/>
            <a:chExt cx="3139920" cy="324036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11500"/>
                      </a14:imgEffect>
                      <a14:imgEffect>
                        <a14:saturation sat="0"/>
                      </a14:imgEffect>
                      <a14:imgEffect>
                        <a14:brightnessContrast bright="-43000" contrast="48000"/>
                      </a14:imgEffect>
                    </a14:imgLayer>
                  </a14:imgProps>
                </a:ext>
              </a:extLst>
            </a:blip>
            <a:stretch>
              <a:fillRect/>
            </a:stretch>
          </p:blipFill>
          <p:spPr>
            <a:xfrm>
              <a:off x="5483700" y="3140968"/>
              <a:ext cx="3073400" cy="3213100"/>
            </a:xfrm>
            <a:prstGeom prst="rect">
              <a:avLst/>
            </a:prstGeom>
          </p:spPr>
        </p:pic>
        <p:sp>
          <p:nvSpPr>
            <p:cNvPr id="13" name="Rectangle 12"/>
            <p:cNvSpPr/>
            <p:nvPr/>
          </p:nvSpPr>
          <p:spPr bwMode="auto">
            <a:xfrm>
              <a:off x="5464528" y="3128639"/>
              <a:ext cx="3139920" cy="3240360"/>
            </a:xfrm>
            <a:prstGeom prst="rect">
              <a:avLst/>
            </a:prstGeom>
            <a:gradFill flip="none" rotWithShape="1">
              <a:gsLst>
                <a:gs pos="76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grpSp>
      <p:sp>
        <p:nvSpPr>
          <p:cNvPr id="14" name="Rectangle 13"/>
          <p:cNvSpPr/>
          <p:nvPr/>
        </p:nvSpPr>
        <p:spPr>
          <a:xfrm>
            <a:off x="611560" y="2348880"/>
            <a:ext cx="2987824" cy="430887"/>
          </a:xfrm>
          <a:prstGeom prst="rect">
            <a:avLst/>
          </a:prstGeom>
        </p:spPr>
        <p:txBody>
          <a:bodyPr wrap="square">
            <a:spAutoFit/>
          </a:bodyPr>
          <a:lstStyle/>
          <a:p>
            <a:r>
              <a:rPr lang="en-US" i="0" dirty="0" smtClean="0">
                <a:effectLst>
                  <a:glow rad="101600">
                    <a:srgbClr val="000000"/>
                  </a:glow>
                </a:effectLst>
              </a:rPr>
              <a:t>Follow </a:t>
            </a:r>
            <a:r>
              <a:rPr lang="en-US" dirty="0" smtClean="0">
                <a:effectLst>
                  <a:glow rad="101600">
                    <a:srgbClr val="000000"/>
                  </a:glow>
                </a:effectLst>
              </a:rPr>
              <a:t>that</a:t>
            </a:r>
            <a:r>
              <a:rPr lang="en-US" i="0" dirty="0" smtClean="0">
                <a:effectLst>
                  <a:glow rad="101600">
                    <a:srgbClr val="000000"/>
                  </a:glow>
                </a:effectLst>
              </a:rPr>
              <a:t> route</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80863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rotWithShape="1">
          <a:blip r:embed="rId3"/>
          <a:srcRect l="1095" r="1966" b="2224"/>
          <a:stretch/>
        </p:blipFill>
        <p:spPr>
          <a:xfrm>
            <a:off x="3985840" y="2996952"/>
            <a:ext cx="4546600" cy="2574652"/>
          </a:xfrm>
          <a:prstGeom prst="rect">
            <a:avLst/>
          </a:prstGeom>
        </p:spPr>
      </p:pic>
      <p:sp>
        <p:nvSpPr>
          <p:cNvPr id="7" name="Rectangle 6"/>
          <p:cNvSpPr/>
          <p:nvPr/>
        </p:nvSpPr>
        <p:spPr bwMode="auto">
          <a:xfrm>
            <a:off x="3923928" y="3068960"/>
            <a:ext cx="4680520" cy="2520280"/>
          </a:xfrm>
          <a:prstGeom prst="rect">
            <a:avLst/>
          </a:prstGeom>
          <a:gradFill flip="none" rotWithShape="1">
            <a:gsLst>
              <a:gs pos="0">
                <a:schemeClr val="tx1"/>
              </a:gs>
              <a:gs pos="90000">
                <a:schemeClr val="tx1">
                  <a:alpha val="0"/>
                </a:schemeClr>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1080120" y="2348880"/>
            <a:ext cx="2987824" cy="430887"/>
          </a:xfrm>
          <a:prstGeom prst="rect">
            <a:avLst/>
          </a:prstGeom>
        </p:spPr>
        <p:txBody>
          <a:bodyPr wrap="square">
            <a:spAutoFit/>
          </a:bodyPr>
          <a:lstStyle/>
          <a:p>
            <a:r>
              <a:rPr lang="en-US" i="0" dirty="0" smtClean="0">
                <a:effectLst>
                  <a:glow rad="101600">
                    <a:srgbClr val="000000"/>
                  </a:glow>
                </a:effectLst>
              </a:rPr>
              <a:t>Do </a:t>
            </a:r>
            <a:r>
              <a:rPr lang="en-US" dirty="0" smtClean="0">
                <a:effectLst>
                  <a:glow rad="101600">
                    <a:srgbClr val="000000"/>
                  </a:glow>
                </a:effectLst>
              </a:rPr>
              <a:t>that</a:t>
            </a:r>
            <a:endParaRPr lang="en-US" i="0" dirty="0">
              <a:effectLst>
                <a:glow rad="101600">
                  <a:srgbClr val="000000"/>
                </a:glow>
              </a:effectLst>
            </a:endParaRPr>
          </a:p>
        </p:txBody>
      </p:sp>
      <p:sp>
        <p:nvSpPr>
          <p:cNvPr id="11" name="Rectangle 10"/>
          <p:cNvSpPr/>
          <p:nvPr/>
        </p:nvSpPr>
        <p:spPr>
          <a:xfrm>
            <a:off x="3635896" y="2492896"/>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12" name="Rectangle 11"/>
          <p:cNvSpPr/>
          <p:nvPr/>
        </p:nvSpPr>
        <p:spPr>
          <a:xfrm>
            <a:off x="8388424" y="2636912"/>
            <a:ext cx="2987824" cy="1446550"/>
          </a:xfrm>
          <a:prstGeom prst="rect">
            <a:avLst/>
          </a:prstGeom>
        </p:spPr>
        <p:txBody>
          <a:bodyPr wrap="square">
            <a:spAutoFit/>
          </a:bodyPr>
          <a:lstStyle/>
          <a:p>
            <a:r>
              <a:rPr lang="en-US" sz="8800" i="0" dirty="0" smtClean="0">
                <a:effectLst>
                  <a:glow rad="101600">
                    <a:srgbClr val="000000"/>
                  </a:glow>
                </a:effectLst>
              </a:rPr>
              <a:t>?</a:t>
            </a:r>
            <a:endParaRPr lang="en-US" sz="8800" i="0" dirty="0">
              <a:effectLst>
                <a:glow rad="101600">
                  <a:srgbClr val="000000"/>
                </a:glow>
              </a:effectLst>
            </a:endParaRPr>
          </a:p>
        </p:txBody>
      </p:sp>
      <p:sp>
        <p:nvSpPr>
          <p:cNvPr id="4" name="Freeform 3"/>
          <p:cNvSpPr/>
          <p:nvPr/>
        </p:nvSpPr>
        <p:spPr>
          <a:xfrm>
            <a:off x="1854200" y="672623"/>
            <a:ext cx="4533900" cy="2829520"/>
          </a:xfrm>
          <a:custGeom>
            <a:avLst/>
            <a:gdLst>
              <a:gd name="connsiteX0" fmla="*/ 1091359 w 6271180"/>
              <a:gd name="connsiteY0" fmla="*/ 1937427 h 2724500"/>
              <a:gd name="connsiteX1" fmla="*/ 291259 w 6271180"/>
              <a:gd name="connsiteY1" fmla="*/ 2623227 h 2724500"/>
              <a:gd name="connsiteX2" fmla="*/ 5434759 w 6271180"/>
              <a:gd name="connsiteY2" fmla="*/ 7027 h 2724500"/>
              <a:gd name="connsiteX3" fmla="*/ 6260259 w 6271180"/>
              <a:gd name="connsiteY3" fmla="*/ 1797727 h 2724500"/>
              <a:gd name="connsiteX4" fmla="*/ 6260259 w 6271180"/>
              <a:gd name="connsiteY4" fmla="*/ 1797727 h 2724500"/>
              <a:gd name="connsiteX0" fmla="*/ 1091359 w 6261838"/>
              <a:gd name="connsiteY0" fmla="*/ 1939030 h 2726103"/>
              <a:gd name="connsiteX1" fmla="*/ 291259 w 6261838"/>
              <a:gd name="connsiteY1" fmla="*/ 2624830 h 2726103"/>
              <a:gd name="connsiteX2" fmla="*/ 5434759 w 6261838"/>
              <a:gd name="connsiteY2" fmla="*/ 8630 h 2726103"/>
              <a:gd name="connsiteX3" fmla="*/ 6260259 w 6261838"/>
              <a:gd name="connsiteY3" fmla="*/ 1799330 h 2726103"/>
              <a:gd name="connsiteX4" fmla="*/ 5625259 w 6261838"/>
              <a:gd name="connsiteY4" fmla="*/ 2294630 h 2726103"/>
              <a:gd name="connsiteX0" fmla="*/ 1091359 w 8385796"/>
              <a:gd name="connsiteY0" fmla="*/ 1938557 h 2725630"/>
              <a:gd name="connsiteX1" fmla="*/ 291259 w 8385796"/>
              <a:gd name="connsiteY1" fmla="*/ 2624357 h 2725630"/>
              <a:gd name="connsiteX2" fmla="*/ 5434759 w 8385796"/>
              <a:gd name="connsiteY2" fmla="*/ 8157 h 2725630"/>
              <a:gd name="connsiteX3" fmla="*/ 6260259 w 8385796"/>
              <a:gd name="connsiteY3" fmla="*/ 1798857 h 2725630"/>
              <a:gd name="connsiteX4" fmla="*/ 8381159 w 8385796"/>
              <a:gd name="connsiteY4" fmla="*/ 1709958 h 2725630"/>
              <a:gd name="connsiteX5" fmla="*/ 5625259 w 8385796"/>
              <a:gd name="connsiteY5" fmla="*/ 2294157 h 2725630"/>
              <a:gd name="connsiteX0" fmla="*/ 1091359 w 6261616"/>
              <a:gd name="connsiteY0" fmla="*/ 1939030 h 2726103"/>
              <a:gd name="connsiteX1" fmla="*/ 291259 w 6261616"/>
              <a:gd name="connsiteY1" fmla="*/ 2624830 h 2726103"/>
              <a:gd name="connsiteX2" fmla="*/ 5434759 w 6261616"/>
              <a:gd name="connsiteY2" fmla="*/ 8630 h 2726103"/>
              <a:gd name="connsiteX3" fmla="*/ 6260259 w 6261616"/>
              <a:gd name="connsiteY3" fmla="*/ 1799330 h 2726103"/>
              <a:gd name="connsiteX4" fmla="*/ 5625259 w 6261616"/>
              <a:gd name="connsiteY4" fmla="*/ 2294630 h 2726103"/>
              <a:gd name="connsiteX0" fmla="*/ 1091359 w 5875292"/>
              <a:gd name="connsiteY0" fmla="*/ 1931594 h 2718667"/>
              <a:gd name="connsiteX1" fmla="*/ 291259 w 5875292"/>
              <a:gd name="connsiteY1" fmla="*/ 2617394 h 2718667"/>
              <a:gd name="connsiteX2" fmla="*/ 5434759 w 5875292"/>
              <a:gd name="connsiteY2" fmla="*/ 1194 h 2718667"/>
              <a:gd name="connsiteX3" fmla="*/ 5625259 w 5875292"/>
              <a:gd name="connsiteY3" fmla="*/ 2287194 h 2718667"/>
              <a:gd name="connsiteX0" fmla="*/ 582867 w 5312211"/>
              <a:gd name="connsiteY0" fmla="*/ 1932644 h 2833081"/>
              <a:gd name="connsiteX1" fmla="*/ 532067 w 5312211"/>
              <a:gd name="connsiteY1" fmla="*/ 2745444 h 2833081"/>
              <a:gd name="connsiteX2" fmla="*/ 4926267 w 5312211"/>
              <a:gd name="connsiteY2" fmla="*/ 2244 h 2833081"/>
              <a:gd name="connsiteX3" fmla="*/ 5116767 w 5312211"/>
              <a:gd name="connsiteY3" fmla="*/ 2288244 h 2833081"/>
              <a:gd name="connsiteX0" fmla="*/ 189056 w 4793144"/>
              <a:gd name="connsiteY0" fmla="*/ 1930874 h 2318360"/>
              <a:gd name="connsiteX1" fmla="*/ 1890856 w 4793144"/>
              <a:gd name="connsiteY1" fmla="*/ 2083274 h 2318360"/>
              <a:gd name="connsiteX2" fmla="*/ 4532456 w 4793144"/>
              <a:gd name="connsiteY2" fmla="*/ 474 h 2318360"/>
              <a:gd name="connsiteX3" fmla="*/ 4722956 w 4793144"/>
              <a:gd name="connsiteY3" fmla="*/ 2286474 h 2318360"/>
              <a:gd name="connsiteX0" fmla="*/ 361258 w 5048322"/>
              <a:gd name="connsiteY0" fmla="*/ 1932525 h 2821469"/>
              <a:gd name="connsiteX1" fmla="*/ 894658 w 5048322"/>
              <a:gd name="connsiteY1" fmla="*/ 2732625 h 2821469"/>
              <a:gd name="connsiteX2" fmla="*/ 4704658 w 5048322"/>
              <a:gd name="connsiteY2" fmla="*/ 2125 h 2821469"/>
              <a:gd name="connsiteX3" fmla="*/ 4895158 w 5048322"/>
              <a:gd name="connsiteY3" fmla="*/ 2288125 h 2821469"/>
              <a:gd name="connsiteX0" fmla="*/ 163717 w 4850781"/>
              <a:gd name="connsiteY0" fmla="*/ 1932525 h 2840028"/>
              <a:gd name="connsiteX1" fmla="*/ 697117 w 4850781"/>
              <a:gd name="connsiteY1" fmla="*/ 2732625 h 2840028"/>
              <a:gd name="connsiteX2" fmla="*/ 4507117 w 4850781"/>
              <a:gd name="connsiteY2" fmla="*/ 2125 h 2840028"/>
              <a:gd name="connsiteX3" fmla="*/ 4697617 w 4850781"/>
              <a:gd name="connsiteY3" fmla="*/ 2288125 h 2840028"/>
              <a:gd name="connsiteX0" fmla="*/ 0 w 4687064"/>
              <a:gd name="connsiteY0" fmla="*/ 1932525 h 2841586"/>
              <a:gd name="connsiteX1" fmla="*/ 533400 w 4687064"/>
              <a:gd name="connsiteY1" fmla="*/ 2732625 h 2841586"/>
              <a:gd name="connsiteX2" fmla="*/ 4343400 w 4687064"/>
              <a:gd name="connsiteY2" fmla="*/ 2125 h 2841586"/>
              <a:gd name="connsiteX3" fmla="*/ 4533900 w 4687064"/>
              <a:gd name="connsiteY3" fmla="*/ 2288125 h 2841586"/>
              <a:gd name="connsiteX0" fmla="*/ 0 w 4639785"/>
              <a:gd name="connsiteY0" fmla="*/ 1930919 h 2652272"/>
              <a:gd name="connsiteX1" fmla="*/ 1193800 w 4639785"/>
              <a:gd name="connsiteY1" fmla="*/ 2502419 h 2652272"/>
              <a:gd name="connsiteX2" fmla="*/ 4343400 w 4639785"/>
              <a:gd name="connsiteY2" fmla="*/ 519 h 2652272"/>
              <a:gd name="connsiteX3" fmla="*/ 4533900 w 4639785"/>
              <a:gd name="connsiteY3" fmla="*/ 2286519 h 2652272"/>
              <a:gd name="connsiteX0" fmla="*/ 0 w 4533900"/>
              <a:gd name="connsiteY0" fmla="*/ 2095976 h 2829520"/>
              <a:gd name="connsiteX1" fmla="*/ 1193800 w 4533900"/>
              <a:gd name="connsiteY1" fmla="*/ 2667476 h 2829520"/>
              <a:gd name="connsiteX2" fmla="*/ 3568700 w 4533900"/>
              <a:gd name="connsiteY2" fmla="*/ 476 h 2829520"/>
              <a:gd name="connsiteX3" fmla="*/ 4533900 w 4533900"/>
              <a:gd name="connsiteY3" fmla="*/ 2451576 h 2829520"/>
            </a:gdLst>
            <a:ahLst/>
            <a:cxnLst>
              <a:cxn ang="0">
                <a:pos x="connsiteX0" y="connsiteY0"/>
              </a:cxn>
              <a:cxn ang="0">
                <a:pos x="connsiteX1" y="connsiteY1"/>
              </a:cxn>
              <a:cxn ang="0">
                <a:pos x="connsiteX2" y="connsiteY2"/>
              </a:cxn>
              <a:cxn ang="0">
                <a:pos x="connsiteX3" y="connsiteY3"/>
              </a:cxn>
            </a:cxnLst>
            <a:rect l="l" t="t" r="r" b="b"/>
            <a:pathLst>
              <a:path w="4533900" h="2829520">
                <a:moveTo>
                  <a:pt x="0" y="2095976"/>
                </a:moveTo>
                <a:cubicBezTo>
                  <a:pt x="190500" y="2790242"/>
                  <a:pt x="599017" y="3016726"/>
                  <a:pt x="1193800" y="2667476"/>
                </a:cubicBezTo>
                <a:cubicBezTo>
                  <a:pt x="1788583" y="2318226"/>
                  <a:pt x="3012017" y="36459"/>
                  <a:pt x="3568700" y="476"/>
                </a:cubicBezTo>
                <a:cubicBezTo>
                  <a:pt x="4125383" y="-35507"/>
                  <a:pt x="4494213" y="1975326"/>
                  <a:pt x="4533900" y="2451576"/>
                </a:cubicBezTo>
              </a:path>
            </a:pathLst>
          </a:custGeom>
          <a:ln>
            <a:solidFill>
              <a:srgbClr val="FFFF00"/>
            </a:solidFill>
            <a:headEnd type="none"/>
            <a:tailEnd type="arrow"/>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77669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a:t>
            </a:r>
            <a:r>
              <a:rPr lang="en-US" i="0" dirty="0" smtClean="0">
                <a:effectLst>
                  <a:glow rad="101600">
                    <a:srgbClr val="000000"/>
                  </a:glow>
                </a:effectLst>
                <a:ea typeface="Arial" charset="0"/>
                <a:cs typeface="Arial" charset="0"/>
              </a:rPr>
              <a:t>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a:t>
            </a:r>
            <a:r>
              <a:rPr lang="en-US" i="0" dirty="0" smtClean="0"/>
              <a:t>shared motor </a:t>
            </a:r>
            <a:r>
              <a:rPr lang="en-US" i="0" dirty="0" smtClean="0"/>
              <a:t>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cxnSp>
        <p:nvCxnSpPr>
          <p:cNvPr id="5" name="Straight Connector 4"/>
          <p:cNvCxnSpPr/>
          <p:nvPr/>
        </p:nvCxnSpPr>
        <p:spPr bwMode="auto">
          <a:xfrm flipV="1">
            <a:off x="683568" y="1700808"/>
            <a:ext cx="309634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5" name="Straight Connector 14"/>
          <p:cNvCxnSpPr/>
          <p:nvPr/>
        </p:nvCxnSpPr>
        <p:spPr bwMode="auto">
          <a:xfrm>
            <a:off x="5796136" y="4653136"/>
            <a:ext cx="576064"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7" name="Straight Connector 16"/>
          <p:cNvCxnSpPr/>
          <p:nvPr/>
        </p:nvCxnSpPr>
        <p:spPr bwMode="auto">
          <a:xfrm>
            <a:off x="5148064" y="5301208"/>
            <a:ext cx="2808312" cy="72008"/>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cxnSp>
        <p:nvCxnSpPr>
          <p:cNvPr id="19" name="Straight Connector 18"/>
          <p:cNvCxnSpPr/>
          <p:nvPr/>
        </p:nvCxnSpPr>
        <p:spPr bwMode="auto">
          <a:xfrm flipV="1">
            <a:off x="5724128" y="4941168"/>
            <a:ext cx="864096" cy="144016"/>
          </a:xfrm>
          <a:prstGeom prst="line">
            <a:avLst/>
          </a:prstGeom>
          <a:solidFill>
            <a:srgbClr val="00B8FF"/>
          </a:solidFill>
          <a:ln w="19050" cap="flat" cmpd="sng" algn="ctr">
            <a:solidFill>
              <a:schemeClr val="bg1"/>
            </a:solidFill>
            <a:prstDash val="solid"/>
            <a:round/>
            <a:headEnd type="none" w="med" len="med"/>
            <a:tailEnd type="none" w="med" len="med"/>
          </a:ln>
          <a:effectLst>
            <a:glow rad="101600">
              <a:schemeClr val="tx1">
                <a:alpha val="75000"/>
              </a:schemeClr>
            </a:glow>
          </a:effectLst>
        </p:spPr>
      </p:cxnSp>
    </p:spTree>
    <p:extLst>
      <p:ext uri="{BB962C8B-B14F-4D97-AF65-F5344CB8AC3E}">
        <p14:creationId xmlns:p14="http://schemas.microsoft.com/office/powerpoint/2010/main" val="2504870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a:t>
            </a:r>
            <a:r>
              <a:rPr lang="en-US" i="0" dirty="0" smtClean="0">
                <a:effectLst>
                  <a:glow rad="101600">
                    <a:srgbClr val="000000"/>
                  </a:glow>
                </a:effectLst>
                <a:ea typeface="Arial" charset="0"/>
                <a:cs typeface="Arial" charset="0"/>
              </a:rPr>
              <a:t>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8" name="Rectangle 7"/>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a:t>
            </a:r>
            <a:r>
              <a:rPr lang="en-US" i="0" dirty="0" smtClean="0"/>
              <a:t>shared motor </a:t>
            </a:r>
            <a:r>
              <a:rPr lang="en-US" i="0" dirty="0" smtClean="0"/>
              <a:t>representation</a:t>
            </a:r>
          </a:p>
        </p:txBody>
      </p:sp>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Tree>
    <p:extLst>
      <p:ext uri="{BB962C8B-B14F-4D97-AF65-F5344CB8AC3E}">
        <p14:creationId xmlns:p14="http://schemas.microsoft.com/office/powerpoint/2010/main" val="4190179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DSC_AA_3213_s"/>
          <p:cNvPicPr>
            <a:picLocks noChangeAspect="1" noChangeArrowheads="1"/>
          </p:cNvPicPr>
          <p:nvPr/>
        </p:nvPicPr>
        <p:blipFill>
          <a:blip r:embed="rId3">
            <a:lum bright="12000" contrast="30000"/>
            <a:alphaModFix/>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27584" y="477833"/>
            <a:ext cx="7200800" cy="1107996"/>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The Interface Problem: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How are non</a:t>
            </a:r>
            <a:r>
              <a:rPr lang="en-US" i="0" dirty="0"/>
              <a:t>-accidental matches </a:t>
            </a:r>
            <a:r>
              <a:rPr lang="en-US" i="0" dirty="0" smtClean="0"/>
              <a:t>possible?</a:t>
            </a:r>
            <a:endParaRPr lang="en-US" i="0" dirty="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p:txBody>
      </p:sp>
      <p:cxnSp>
        <p:nvCxnSpPr>
          <p:cNvPr id="13" name="Straight Connector 12"/>
          <p:cNvCxnSpPr/>
          <p:nvPr/>
        </p:nvCxnSpPr>
        <p:spPr bwMode="auto">
          <a:xfrm>
            <a:off x="4499992" y="1484784"/>
            <a:ext cx="0" cy="4536504"/>
          </a:xfrm>
          <a:prstGeom prst="line">
            <a:avLst/>
          </a:prstGeom>
          <a:solidFill>
            <a:srgbClr val="00B8FF"/>
          </a:solidFill>
          <a:ln w="9525" cap="flat" cmpd="sng" algn="ctr">
            <a:solidFill>
              <a:schemeClr val="bg1"/>
            </a:solidFill>
            <a:prstDash val="sysDash"/>
            <a:round/>
            <a:headEnd type="none" w="med" len="med"/>
            <a:tailEnd type="none" w="med" len="med"/>
          </a:ln>
          <a:effectLst/>
        </p:spPr>
      </p:cxnSp>
      <p:sp>
        <p:nvSpPr>
          <p:cNvPr id="3" name="Rectangle 2"/>
          <p:cNvSpPr/>
          <p:nvPr/>
        </p:nvSpPr>
        <p:spPr>
          <a:xfrm>
            <a:off x="5004048" y="1507426"/>
            <a:ext cx="3654152" cy="2462212"/>
          </a:xfrm>
          <a:prstGeom prst="rect">
            <a:avLst/>
          </a:prstGeom>
        </p:spPr>
        <p:txBody>
          <a:bodyPr wrap="square">
            <a:spAutoFit/>
          </a:bodyPr>
          <a:lstStyle/>
          <a:p>
            <a:r>
              <a:rPr lang="en-US" i="0" dirty="0" smtClean="0"/>
              <a:t>Two  outcomes</a:t>
            </a:r>
            <a:r>
              <a:rPr lang="en-US" i="0" dirty="0"/>
              <a:t>, A and B, </a:t>
            </a:r>
            <a:r>
              <a:rPr lang="en-US" dirty="0"/>
              <a:t>match</a:t>
            </a:r>
            <a:r>
              <a:rPr lang="en-US" i="0" dirty="0"/>
              <a:t> in a particular context just if, in that context, either the occurrence of </a:t>
            </a:r>
            <a:r>
              <a:rPr lang="en-US" i="0" dirty="0" smtClean="0"/>
              <a:t>A would </a:t>
            </a:r>
            <a:r>
              <a:rPr lang="en-US" i="0" dirty="0"/>
              <a:t>normally constitute or cause, at least partially, the </a:t>
            </a:r>
            <a:r>
              <a:rPr lang="en-US" i="0" dirty="0" smtClean="0"/>
              <a:t>occurrence </a:t>
            </a:r>
            <a:r>
              <a:rPr lang="en-US" i="0" dirty="0"/>
              <a:t>of </a:t>
            </a:r>
            <a:r>
              <a:rPr lang="en-US" i="0" dirty="0" smtClean="0"/>
              <a:t>B or </a:t>
            </a:r>
            <a:r>
              <a:rPr lang="en-US" i="0" dirty="0"/>
              <a:t>vice versa. </a:t>
            </a:r>
          </a:p>
        </p:txBody>
      </p:sp>
      <p:sp>
        <p:nvSpPr>
          <p:cNvPr id="11" name="Rectangle 10"/>
          <p:cNvSpPr/>
          <p:nvPr/>
        </p:nvSpPr>
        <p:spPr>
          <a:xfrm>
            <a:off x="683568" y="1507426"/>
            <a:ext cx="3312368" cy="4154983"/>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Shared motor </a:t>
            </a:r>
            <a:r>
              <a:rPr lang="en-US" i="0" dirty="0" smtClean="0">
                <a:effectLst>
                  <a:glow rad="101600">
                    <a:srgbClr val="000000"/>
                  </a:glow>
                </a:effectLst>
                <a:ea typeface="Arial" charset="0"/>
                <a:cs typeface="Arial" charset="0"/>
              </a:rPr>
              <a:t>representations: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err="1" smtClean="0">
                <a:effectLst>
                  <a:glow rad="101600">
                    <a:srgbClr val="000000"/>
                  </a:glow>
                </a:effectLst>
                <a:ea typeface="Arial" charset="0"/>
                <a:cs typeface="Arial" charset="0"/>
              </a:rPr>
              <a:t>i</a:t>
            </a:r>
            <a:r>
              <a:rPr lang="en-US" i="0" dirty="0" smtClean="0">
                <a:effectLst>
                  <a:glow rad="101600">
                    <a:srgbClr val="000000"/>
                  </a:glow>
                </a:effectLst>
                <a:ea typeface="Arial" charset="0"/>
                <a:cs typeface="Arial" charset="0"/>
              </a:rPr>
              <a:t>. represent outcomes;</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 ground the purposiveness of some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joint actions; and</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rgbClr val="000000"/>
                </a:glow>
              </a:effectLst>
              <a:ea typeface="Arial" charset="0"/>
              <a:cs typeface="Arial" charset="0"/>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iii. differ in format from (the constituent attitudes of) shared intentions.</a:t>
            </a:r>
            <a:endParaRPr lang="en-US" i="0" dirty="0">
              <a:effectLst>
                <a:glow rad="101600">
                  <a:srgbClr val="000000"/>
                </a:glow>
              </a:effectLst>
              <a:ea typeface="Arial" charset="0"/>
              <a:cs typeface="Arial" charset="0"/>
            </a:endParaRPr>
          </a:p>
        </p:txBody>
      </p:sp>
      <p:sp>
        <p:nvSpPr>
          <p:cNvPr id="14" name="Rectangle 13"/>
          <p:cNvSpPr/>
          <p:nvPr/>
        </p:nvSpPr>
        <p:spPr>
          <a:xfrm>
            <a:off x="5004048" y="4437112"/>
            <a:ext cx="3744416" cy="1107996"/>
          </a:xfrm>
          <a:prstGeom prst="rect">
            <a:avLst/>
          </a:prstGeom>
        </p:spPr>
        <p:txBody>
          <a:bodyPr wrap="square">
            <a:spAutoFit/>
          </a:bodyPr>
          <a:lstStyle/>
          <a:p>
            <a:r>
              <a:rPr lang="en-US" i="0" dirty="0" smtClean="0"/>
              <a:t>Some joint actions involve both shared  intention and </a:t>
            </a:r>
            <a:r>
              <a:rPr lang="en-US" i="0" dirty="0" smtClean="0"/>
              <a:t>shared motor </a:t>
            </a:r>
            <a:r>
              <a:rPr lang="en-US" i="0" dirty="0" smtClean="0"/>
              <a:t>representation</a:t>
            </a:r>
          </a:p>
        </p:txBody>
      </p:sp>
      <p:pic>
        <p:nvPicPr>
          <p:cNvPr id="10" name="Picture 10" descr="DSC_AA_3213_s"/>
          <p:cNvPicPr>
            <a:picLocks noChangeAspect="1" noChangeArrowheads="1"/>
          </p:cNvPicPr>
          <p:nvPr/>
        </p:nvPicPr>
        <p:blipFill>
          <a:blip r:embed="rId3">
            <a:lum bright="12000" contrast="30000"/>
            <a:alphaModFix amt="50000"/>
            <a:extLst>
              <a:ext uri="{28A0092B-C50C-407E-A947-70E740481C1C}">
                <a14:useLocalDpi xmlns:a14="http://schemas.microsoft.com/office/drawing/2010/main" val="0"/>
              </a:ext>
            </a:extLst>
          </a:blip>
          <a:srcRect/>
          <a:stretch>
            <a:fillRect/>
          </a:stretch>
        </p:blipFill>
        <p:spPr bwMode="auto">
          <a:xfrm>
            <a:off x="0" y="0"/>
            <a:ext cx="9144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7447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568" y="1507426"/>
            <a:ext cx="3312368"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***INCLUDE DIMITRIS SLIDES</a:t>
            </a:r>
            <a:endParaRPr lang="en-US" i="0" dirty="0">
              <a:effectLst>
                <a:glow rad="101600">
                  <a:srgbClr val="000000"/>
                </a:glow>
              </a:effectLst>
              <a:ea typeface="Arial" charset="0"/>
              <a:cs typeface="Arial" charset="0"/>
            </a:endParaRPr>
          </a:p>
        </p:txBody>
      </p:sp>
      <p:sp>
        <p:nvSpPr>
          <p:cNvPr id="9" name="Rectangle 8"/>
          <p:cNvSpPr/>
          <p:nvPr/>
        </p:nvSpPr>
        <p:spPr>
          <a:xfrm>
            <a:off x="827584" y="477833"/>
            <a:ext cx="7200800"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rgbClr val="000000"/>
                  </a:glow>
                </a:effectLst>
                <a:ea typeface="Arial" charset="0"/>
                <a:cs typeface="Arial" charset="0"/>
              </a:rPr>
              <a:t>***ASK NATI GROOP SLIDES</a:t>
            </a:r>
            <a:endParaRPr lang="en-US" i="0" dirty="0">
              <a:effectLst>
                <a:glow rad="101600">
                  <a:srgbClr val="000000"/>
                </a:glow>
              </a:effectLst>
              <a:ea typeface="Arial" charset="0"/>
              <a:cs typeface="Arial" charset="0"/>
            </a:endParaRPr>
          </a:p>
        </p:txBody>
      </p:sp>
      <p:sp>
        <p:nvSpPr>
          <p:cNvPr id="3" name="Rectangle 2"/>
          <p:cNvSpPr/>
          <p:nvPr/>
        </p:nvSpPr>
        <p:spPr>
          <a:xfrm>
            <a:off x="5004048" y="1507426"/>
            <a:ext cx="3654152" cy="769441"/>
          </a:xfrm>
          <a:prstGeom prst="rect">
            <a:avLst/>
          </a:prstGeom>
        </p:spPr>
        <p:txBody>
          <a:bodyPr wrap="square">
            <a:spAutoFit/>
          </a:bodyPr>
          <a:lstStyle/>
          <a:p>
            <a:r>
              <a:rPr lang="en-US" i="0" dirty="0" smtClean="0"/>
              <a:t>***INCLUDE JUMPING (ask </a:t>
            </a:r>
            <a:r>
              <a:rPr lang="en-US" i="0" dirty="0" err="1" smtClean="0"/>
              <a:t>Cordula</a:t>
            </a:r>
            <a:r>
              <a:rPr lang="en-US" i="0" dirty="0" smtClean="0"/>
              <a:t>)</a:t>
            </a:r>
            <a:endParaRPr lang="en-US" i="0" dirty="0"/>
          </a:p>
        </p:txBody>
      </p:sp>
    </p:spTree>
    <p:extLst>
      <p:ext uri="{BB962C8B-B14F-4D97-AF65-F5344CB8AC3E}">
        <p14:creationId xmlns:p14="http://schemas.microsoft.com/office/powerpoint/2010/main" val="18367323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2">
            <a:grayscl/>
            <a:extLst>
              <a:ext uri="{BEBA8EAE-BF5A-486C-A8C5-ECC9F3942E4B}">
                <a14:imgProps xmlns:a14="http://schemas.microsoft.com/office/drawing/2010/main">
                  <a14:imgLayer r:embed="rId3">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1791647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EEG_candle.jpg"/>
          <p:cNvPicPr>
            <a:picLocks noChangeAspect="1"/>
          </p:cNvPicPr>
          <p:nvPr/>
        </p:nvPicPr>
        <p:blipFill>
          <a:blip r:embed="rId2"/>
          <a:stretch>
            <a:fillRect/>
          </a:stretch>
        </p:blipFill>
        <p:spPr>
          <a:xfrm>
            <a:off x="0" y="-122693"/>
            <a:ext cx="9324528" cy="6993394"/>
          </a:xfrm>
          <a:prstGeom prst="rect">
            <a:avLst/>
          </a:prstGeom>
        </p:spPr>
      </p:pic>
      <p:sp>
        <p:nvSpPr>
          <p:cNvPr id="186371"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8" name="Picture 7"/>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775642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23" name="Rounded Rectangle 22"/>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Oval 2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1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a:t>
            </a:r>
            <a:r>
              <a:rPr lang="en-US" i="0" dirty="0" smtClean="0"/>
              <a:t>goal or goals to </a:t>
            </a:r>
            <a:r>
              <a:rPr lang="en-US" i="0" dirty="0" smtClean="0"/>
              <a:t>which it is directed?</a:t>
            </a:r>
            <a:endParaRPr lang="en-US" i="0" dirty="0"/>
          </a:p>
        </p:txBody>
      </p:sp>
      <p:sp>
        <p:nvSpPr>
          <p:cNvPr id="14" name="Oval 13"/>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16" name="Oval 1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8" name="Oval 1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9" name="TextBox 1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20" name="TextBox 1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spTree>
    <p:extLst>
      <p:ext uri="{BB962C8B-B14F-4D97-AF65-F5344CB8AC3E}">
        <p14:creationId xmlns:p14="http://schemas.microsoft.com/office/powerpoint/2010/main" val="29605524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3851920" y="2348880"/>
            <a:ext cx="5148064"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4716016" y="1916832"/>
            <a:ext cx="3312368" cy="295232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bwMode="auto">
          <a:xfrm>
            <a:off x="3216548" y="4581128"/>
            <a:ext cx="3312368" cy="15121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6265208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
        <p:nvSpPr>
          <p:cNvPr id="2" name="Rectangle 1"/>
          <p:cNvSpPr/>
          <p:nvPr/>
        </p:nvSpPr>
        <p:spPr bwMode="auto">
          <a:xfrm>
            <a:off x="6274792" y="2348880"/>
            <a:ext cx="2699792" cy="38164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ectangle 7"/>
          <p:cNvSpPr/>
          <p:nvPr/>
        </p:nvSpPr>
        <p:spPr bwMode="auto">
          <a:xfrm>
            <a:off x="5148064" y="1844824"/>
            <a:ext cx="3312368" cy="50405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77660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5" name="Rectangle 6"/>
          <p:cNvSpPr>
            <a:spLocks/>
          </p:cNvSpPr>
          <p:nvPr/>
        </p:nvSpPr>
        <p:spPr bwMode="auto">
          <a:xfrm>
            <a:off x="1050019" y="726093"/>
            <a:ext cx="1974900" cy="430887"/>
          </a:xfrm>
          <a:prstGeom prst="rect">
            <a:avLst/>
          </a:prstGeom>
          <a:noFill/>
          <a:ln w="12700">
            <a:noFill/>
            <a:miter lim="800000"/>
            <a:headEnd/>
            <a:tailEnd/>
          </a:ln>
        </p:spPr>
        <p:txBody>
          <a:bodyPr wrap="none" lIns="0" tIns="0" rIns="0" bIns="0" anchor="ctr">
            <a:prstTxWarp prst="textNoShape">
              <a:avLst/>
            </a:prstTxWarp>
            <a:spAutoFit/>
          </a:bodyPr>
          <a:lstStyle/>
          <a:p>
            <a:r>
              <a:rPr lang="en-US" sz="2800" dirty="0" smtClean="0">
                <a:latin typeface="Gill Sans"/>
                <a:ea typeface="Gill Sans" pitchFamily="-110" charset="0"/>
                <a:cs typeface="Gill Sans"/>
              </a:rPr>
              <a:t>Joint Planning</a:t>
            </a:r>
            <a:endParaRPr lang="en-US" sz="2800" dirty="0">
              <a:solidFill>
                <a:schemeClr val="tx1"/>
              </a:solidFill>
              <a:latin typeface="Gill Sans"/>
              <a:ea typeface="Gill Sans" pitchFamily="-110" charset="0"/>
              <a:cs typeface="Gill Sans"/>
            </a:endParaRPr>
          </a:p>
        </p:txBody>
      </p:sp>
      <p:pic>
        <p:nvPicPr>
          <p:cNvPr id="11" name="Picture 10"/>
          <p:cNvPicPr>
            <a:picLocks noChangeAspect="1"/>
          </p:cNvPicPr>
          <p:nvPr/>
        </p:nvPicPr>
        <p:blipFill>
          <a:blip r:embed="rId2"/>
          <a:stretch>
            <a:fillRect/>
          </a:stretch>
        </p:blipFill>
        <p:spPr>
          <a:xfrm>
            <a:off x="4419600" y="685800"/>
            <a:ext cx="3313297" cy="1143000"/>
          </a:xfrm>
          <a:prstGeom prst="rect">
            <a:avLst/>
          </a:prstGeom>
        </p:spPr>
      </p:pic>
      <p:pic>
        <p:nvPicPr>
          <p:cNvPr id="6" name="Picture 5"/>
          <p:cNvPicPr>
            <a:picLocks noChangeAspect="1"/>
          </p:cNvPicPr>
          <p:nvPr/>
        </p:nvPicPr>
        <p:blipFill>
          <a:blip r:embed="rId3"/>
          <a:stretch>
            <a:fillRect/>
          </a:stretch>
        </p:blipFill>
        <p:spPr>
          <a:xfrm>
            <a:off x="107503" y="2060848"/>
            <a:ext cx="8713891" cy="3960440"/>
          </a:xfrm>
          <a:prstGeom prst="rect">
            <a:avLst/>
          </a:prstGeom>
        </p:spPr>
      </p:pic>
      <p:sp>
        <p:nvSpPr>
          <p:cNvPr id="7"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spTree>
    <p:extLst>
      <p:ext uri="{BB962C8B-B14F-4D97-AF65-F5344CB8AC3E}">
        <p14:creationId xmlns:p14="http://schemas.microsoft.com/office/powerpoint/2010/main" val="3217040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10" name="Picture 9"/>
          <p:cNvPicPr>
            <a:picLocks noChangeAspect="1"/>
          </p:cNvPicPr>
          <p:nvPr/>
        </p:nvPicPr>
        <p:blipFill rotWithShape="1">
          <a:blip r:embed="rId2"/>
          <a:srcRect l="10323" r="81054"/>
          <a:stretch/>
        </p:blipFill>
        <p:spPr>
          <a:xfrm rot="5400000">
            <a:off x="5960864" y="1039542"/>
            <a:ext cx="758179" cy="3520876"/>
          </a:xfrm>
          <a:prstGeom prst="rect">
            <a:avLst/>
          </a:prstGeom>
        </p:spPr>
      </p:pic>
      <p:pic>
        <p:nvPicPr>
          <p:cNvPr id="11" name="Picture 10"/>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01137553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323" r="37951"/>
          <a:stretch/>
        </p:blipFill>
        <p:spPr>
          <a:xfrm rot="5400000">
            <a:off x="4549167" y="3303022"/>
            <a:ext cx="3456384" cy="2124164"/>
          </a:xfrm>
          <a:prstGeom prst="rect">
            <a:avLst/>
          </a:prstGeom>
        </p:spPr>
      </p:pic>
      <p:pic>
        <p:nvPicPr>
          <p:cNvPr id="14342" name="Picture 7" descr="CNV_minus_nogo_1st_2nd_filter_small.jpg"/>
          <p:cNvPicPr>
            <a:picLocks noChangeAspect="1"/>
          </p:cNvPicPr>
          <p:nvPr/>
        </p:nvPicPr>
        <p:blipFill>
          <a:blip r:embed="rId3"/>
          <a:srcRect t="50118"/>
          <a:stretch>
            <a:fillRect/>
          </a:stretch>
        </p:blipFill>
        <p:spPr bwMode="auto">
          <a:xfrm>
            <a:off x="279121" y="332656"/>
            <a:ext cx="8685368" cy="3240360"/>
          </a:xfrm>
          <a:prstGeom prst="rect">
            <a:avLst/>
          </a:prstGeom>
          <a:noFill/>
          <a:ln w="9525">
            <a:noFill/>
            <a:miter lim="800000"/>
            <a:headEnd/>
            <a:tailEnd/>
          </a:ln>
        </p:spPr>
      </p:pic>
      <p:sp>
        <p:nvSpPr>
          <p:cNvPr id="8" name="Rectangle 2"/>
          <p:cNvSpPr>
            <a:spLocks/>
          </p:cNvSpPr>
          <p:nvPr/>
        </p:nvSpPr>
        <p:spPr bwMode="auto">
          <a:xfrm>
            <a:off x="1100112" y="1194241"/>
            <a:ext cx="1543992" cy="738664"/>
          </a:xfrm>
          <a:prstGeom prst="rect">
            <a:avLst/>
          </a:prstGeom>
          <a:noFill/>
          <a:ln w="12700">
            <a:noFill/>
            <a:miter lim="800000"/>
            <a:headEnd/>
            <a:tailEnd/>
          </a:ln>
        </p:spPr>
        <p:txBody>
          <a:bodyPr wrap="none" lIns="0" tIns="0" rIns="0" bIns="0" anchor="ctr">
            <a:prstTxWarp prst="textNoShape">
              <a:avLst/>
            </a:prstTxWarp>
            <a:spAutoFit/>
          </a:bodyPr>
          <a:lstStyle/>
          <a:p>
            <a:r>
              <a:rPr lang="en-US" sz="1600" dirty="0" err="1" smtClean="0">
                <a:solidFill>
                  <a:srgbClr val="000000"/>
                </a:solidFill>
                <a:effectLst>
                  <a:glow rad="101600">
                    <a:srgbClr val="FFFFFF"/>
                  </a:glow>
                </a:effectLst>
                <a:latin typeface="Gill Sans"/>
                <a:ea typeface="Gill Sans" pitchFamily="-110" charset="0"/>
                <a:cs typeface="Gill Sans"/>
              </a:rPr>
              <a:t>Kourtis</a:t>
            </a:r>
            <a:r>
              <a:rPr lang="en-US" sz="1600" dirty="0" smtClean="0">
                <a:solidFill>
                  <a:srgbClr val="000000"/>
                </a:solidFill>
                <a:effectLst>
                  <a:glow rad="101600">
                    <a:srgbClr val="FFFFFF"/>
                  </a:glow>
                </a:effectLst>
                <a:latin typeface="Gill Sans"/>
                <a:ea typeface="Gill Sans" pitchFamily="-110" charset="0"/>
                <a:cs typeface="Gill Sans"/>
              </a:rPr>
              <a:t> et al., </a:t>
            </a:r>
            <a:r>
              <a:rPr lang="en-US" sz="1600" i="1" dirty="0" err="1" smtClean="0">
                <a:solidFill>
                  <a:srgbClr val="000000"/>
                </a:solidFill>
                <a:effectLst>
                  <a:glow rad="101600">
                    <a:srgbClr val="FFFFFF"/>
                  </a:glow>
                </a:effectLst>
                <a:latin typeface="Gill Sans"/>
                <a:ea typeface="Gill Sans" pitchFamily="-110" charset="0"/>
                <a:cs typeface="Gill Sans"/>
              </a:rPr>
              <a:t>subm</a:t>
            </a:r>
            <a:r>
              <a:rPr lang="en-US" sz="1600" i="1" dirty="0" smtClean="0">
                <a:solidFill>
                  <a:srgbClr val="000000"/>
                </a:solidFill>
                <a:effectLst>
                  <a:glow rad="101600">
                    <a:srgbClr val="FFFFFF"/>
                  </a:glow>
                </a:effectLst>
                <a:latin typeface="Gill Sans"/>
                <a:ea typeface="Gill Sans" pitchFamily="-110" charset="0"/>
                <a:cs typeface="Gill Sans"/>
              </a:rPr>
              <a:t>.</a:t>
            </a:r>
            <a:endParaRPr lang="en-US" sz="1600" dirty="0" smtClean="0">
              <a:solidFill>
                <a:srgbClr val="000000"/>
              </a:solidFill>
              <a:effectLst>
                <a:glow rad="101600">
                  <a:srgbClr val="FFFFFF"/>
                </a:glow>
              </a:effectLst>
              <a:latin typeface="Gill Sans"/>
              <a:ea typeface="Gill Sans" pitchFamily="-110" charset="0"/>
              <a:cs typeface="Gill Sans"/>
            </a:endParaRPr>
          </a:p>
          <a:p>
            <a:r>
              <a:rPr lang="en-US" sz="1600" dirty="0" smtClean="0">
                <a:solidFill>
                  <a:srgbClr val="000000"/>
                </a:solidFill>
                <a:effectLst>
                  <a:glow rad="101600">
                    <a:srgbClr val="FFFFFF"/>
                  </a:glow>
                </a:effectLst>
                <a:latin typeface="Gill Sans"/>
                <a:ea typeface="Gill Sans" pitchFamily="-110" charset="0"/>
                <a:cs typeface="Gill Sans"/>
              </a:rPr>
              <a:t> </a:t>
            </a:r>
          </a:p>
          <a:p>
            <a:endParaRPr lang="en-US" sz="1600" dirty="0">
              <a:solidFill>
                <a:srgbClr val="000000"/>
              </a:solidFill>
              <a:effectLst>
                <a:glow rad="101600">
                  <a:srgbClr val="FFFFFF"/>
                </a:glow>
              </a:effectLst>
              <a:latin typeface="Gill Sans"/>
              <a:ea typeface="Gill Sans" pitchFamily="-110" charset="0"/>
              <a:cs typeface="Gill Sans"/>
            </a:endParaRPr>
          </a:p>
        </p:txBody>
      </p:sp>
      <p:pic>
        <p:nvPicPr>
          <p:cNvPr id="9" name="Picture 8"/>
          <p:cNvPicPr>
            <a:picLocks noChangeAspect="1"/>
          </p:cNvPicPr>
          <p:nvPr/>
        </p:nvPicPr>
        <p:blipFill rotWithShape="1">
          <a:blip r:embed="rId2"/>
          <a:srcRect l="64538" t="64159" r="13770" b="3856"/>
          <a:stretch/>
        </p:blipFill>
        <p:spPr>
          <a:xfrm>
            <a:off x="3275856" y="4149080"/>
            <a:ext cx="1944216" cy="1215135"/>
          </a:xfrm>
          <a:prstGeom prst="rect">
            <a:avLst/>
          </a:prstGeom>
        </p:spPr>
      </p:pic>
      <p:pic>
        <p:nvPicPr>
          <p:cNvPr id="6" name="Picture 5"/>
          <p:cNvPicPr>
            <a:picLocks noChangeAspect="1"/>
          </p:cNvPicPr>
          <p:nvPr/>
        </p:nvPicPr>
        <p:blipFill rotWithShape="1">
          <a:blip r:embed="rId4">
            <a:grayscl/>
            <a:extLst>
              <a:ext uri="{BEBA8EAE-BF5A-486C-A8C5-ECC9F3942E4B}">
                <a14:imgProps xmlns:a14="http://schemas.microsoft.com/office/drawing/2010/main">
                  <a14:imgLayer r:embed="rId5">
                    <a14:imgEffect>
                      <a14:backgroundRemoval t="0" b="100000" l="0" r="100000">
                        <a14:backgroundMark x1="7333" y1="49282" x2="7333" y2="49282"/>
                      </a14:backgroundRemoval>
                    </a14:imgEffect>
                    <a14:imgEffect>
                      <a14:artisticPaintStrokes trans="55000"/>
                    </a14:imgEffect>
                    <a14:imgEffect>
                      <a14:brightnessContrast bright="55000" contrast="33000"/>
                    </a14:imgEffect>
                  </a14:imgLayer>
                </a14:imgProps>
              </a:ext>
            </a:extLst>
          </a:blip>
          <a:srcRect b="19645"/>
          <a:stretch/>
        </p:blipFill>
        <p:spPr>
          <a:xfrm>
            <a:off x="6948264" y="3955650"/>
            <a:ext cx="2592288" cy="2902350"/>
          </a:xfrm>
          <a:prstGeom prst="rect">
            <a:avLst/>
          </a:prstGeom>
        </p:spPr>
      </p:pic>
    </p:spTree>
    <p:extLst>
      <p:ext uri="{BB962C8B-B14F-4D97-AF65-F5344CB8AC3E}">
        <p14:creationId xmlns:p14="http://schemas.microsoft.com/office/powerpoint/2010/main" val="26442698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3" name="TextBox 22"/>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26" name="Oval 25"/>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Oval 36"/>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8" name="Oval 37"/>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39" name="TextBox 38"/>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0" name="TextBox 39"/>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4" name="Rounded Rectangle 33"/>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406400">
              <a:srgbClr val="660066">
                <a:alpha val="75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ounded Rectangle 34"/>
          <p:cNvSpPr/>
          <p:nvPr/>
        </p:nvSpPr>
        <p:spPr bwMode="auto">
          <a:xfrm>
            <a:off x="755576" y="2875616"/>
            <a:ext cx="1656184" cy="2736304"/>
          </a:xfrm>
          <a:prstGeom prst="roundRect">
            <a:avLst/>
          </a:prstGeom>
          <a:noFill/>
          <a:ln w="38100" cap="flat" cmpd="sng" algn="ctr">
            <a:solidFill>
              <a:srgbClr val="FFFFFF"/>
            </a:solidFill>
            <a:prstDash val="solid"/>
            <a:round/>
            <a:headEnd type="none" w="med" len="med"/>
            <a:tailEnd type="none" w="med" len="med"/>
          </a:ln>
          <a:effectLst>
            <a:glow rad="101600">
              <a:srgbClr val="FFFF00">
                <a:alpha val="50000"/>
              </a:srgb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21"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a:t>
            </a:r>
            <a:r>
              <a:rPr lang="en-US" i="0" dirty="0" smtClean="0"/>
              <a:t>goal or goals to </a:t>
            </a:r>
            <a:r>
              <a:rPr lang="en-US" i="0" dirty="0" smtClean="0"/>
              <a:t>which it is directed?</a:t>
            </a:r>
            <a:endParaRPr lang="en-US" i="0" dirty="0"/>
          </a:p>
        </p:txBody>
      </p:sp>
    </p:spTree>
    <p:extLst>
      <p:ext uri="{BB962C8B-B14F-4D97-AF65-F5344CB8AC3E}">
        <p14:creationId xmlns:p14="http://schemas.microsoft.com/office/powerpoint/2010/main" val="24834401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rPr>
              <a:t> or social motor</a:t>
            </a:r>
            <a:r>
              <a:rPr lang="en-US" i="0" dirty="0" smtClean="0">
                <a:solidFill>
                  <a:srgbClr val="FFFFFF"/>
                </a:solidFill>
                <a:effectLst/>
              </a:rPr>
              <a:t> </a:t>
            </a:r>
            <a:r>
              <a:rPr kumimoji="0" lang="en-US" sz="2200" b="0" i="0" u="none" strike="noStrike" cap="none" normalizeH="0" dirty="0" smtClean="0">
                <a:ln>
                  <a:noFill/>
                </a:ln>
                <a:solidFill>
                  <a:srgbClr val="FFFFFF"/>
                </a:solidFill>
                <a:effectLst/>
              </a:rPr>
              <a:t>representation</a:t>
            </a:r>
            <a:endParaRPr kumimoji="0" lang="en-US" sz="2200" b="0" i="0" u="none" strike="noStrike" cap="none" normalizeH="0" baseline="0" dirty="0">
              <a:ln>
                <a:noFill/>
              </a:ln>
              <a:solidFill>
                <a:srgbClr val="FFFFFF"/>
              </a:solidFill>
              <a:effectLst/>
            </a:endParaRPr>
          </a:p>
        </p:txBody>
      </p: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a:t>
            </a:r>
            <a:r>
              <a:rPr lang="en-US" i="0" dirty="0" smtClean="0"/>
              <a:t>goal or goals to </a:t>
            </a:r>
            <a:r>
              <a:rPr lang="en-US" i="0" dirty="0" smtClean="0"/>
              <a:t>which it is directed?</a:t>
            </a:r>
            <a:endParaRPr lang="en-US" i="0" dirty="0"/>
          </a:p>
        </p:txBody>
      </p:sp>
    </p:spTree>
    <p:extLst>
      <p:ext uri="{BB962C8B-B14F-4D97-AF65-F5344CB8AC3E}">
        <p14:creationId xmlns:p14="http://schemas.microsoft.com/office/powerpoint/2010/main" val="39515760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bwMode="auto">
          <a:xfrm>
            <a:off x="7308304" y="2924944"/>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7" name="TextBox 36"/>
          <p:cNvSpPr txBox="1"/>
          <p:nvPr/>
        </p:nvSpPr>
        <p:spPr>
          <a:xfrm>
            <a:off x="7514891" y="3212976"/>
            <a:ext cx="657509" cy="430887"/>
          </a:xfrm>
          <a:prstGeom prst="rect">
            <a:avLst/>
          </a:prstGeom>
          <a:noFill/>
        </p:spPr>
        <p:txBody>
          <a:bodyPr wrap="none" rtlCol="0">
            <a:spAutoFit/>
          </a:bodyPr>
          <a:lstStyle/>
          <a:p>
            <a:r>
              <a:rPr lang="en-US" i="0" dirty="0" smtClean="0"/>
              <a:t>free</a:t>
            </a:r>
            <a:endParaRPr lang="en-US" i="0" dirty="0"/>
          </a:p>
        </p:txBody>
      </p:sp>
      <p:sp>
        <p:nvSpPr>
          <p:cNvPr id="38" name="Oval 37"/>
          <p:cNvSpPr/>
          <p:nvPr/>
        </p:nvSpPr>
        <p:spPr bwMode="auto">
          <a:xfrm>
            <a:off x="6228184" y="206084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39" name="Oval 38"/>
          <p:cNvSpPr/>
          <p:nvPr/>
        </p:nvSpPr>
        <p:spPr bwMode="auto">
          <a:xfrm>
            <a:off x="6516216" y="400506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40" name="Oval 39"/>
          <p:cNvSpPr/>
          <p:nvPr/>
        </p:nvSpPr>
        <p:spPr bwMode="auto">
          <a:xfrm>
            <a:off x="6084168" y="53012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41" name="TextBox 40"/>
          <p:cNvSpPr txBox="1"/>
          <p:nvPr/>
        </p:nvSpPr>
        <p:spPr>
          <a:xfrm>
            <a:off x="6228184" y="2305084"/>
            <a:ext cx="991829" cy="430887"/>
          </a:xfrm>
          <a:prstGeom prst="rect">
            <a:avLst/>
          </a:prstGeom>
          <a:noFill/>
        </p:spPr>
        <p:txBody>
          <a:bodyPr wrap="none" rtlCol="0">
            <a:spAutoFit/>
          </a:bodyPr>
          <a:lstStyle/>
          <a:p>
            <a:r>
              <a:rPr lang="en-US" i="0" dirty="0" smtClean="0"/>
              <a:t>amuse</a:t>
            </a:r>
            <a:endParaRPr lang="en-US" i="0" dirty="0"/>
          </a:p>
        </p:txBody>
      </p:sp>
      <p:sp>
        <p:nvSpPr>
          <p:cNvPr id="42" name="TextBox 41"/>
          <p:cNvSpPr txBox="1"/>
          <p:nvPr/>
        </p:nvSpPr>
        <p:spPr>
          <a:xfrm>
            <a:off x="6562121" y="4250970"/>
            <a:ext cx="962207" cy="430887"/>
          </a:xfrm>
          <a:prstGeom prst="rect">
            <a:avLst/>
          </a:prstGeom>
          <a:noFill/>
        </p:spPr>
        <p:txBody>
          <a:bodyPr wrap="none" rtlCol="0">
            <a:spAutoFit/>
          </a:bodyPr>
          <a:lstStyle/>
          <a:p>
            <a:r>
              <a:rPr lang="en-US" i="0" dirty="0" smtClean="0"/>
              <a:t>smash</a:t>
            </a:r>
            <a:endParaRPr lang="en-US" i="0" dirty="0"/>
          </a:p>
        </p:txBody>
      </p:sp>
      <p:grpSp>
        <p:nvGrpSpPr>
          <p:cNvPr id="24" name="Group 23"/>
          <p:cNvGrpSpPr/>
          <p:nvPr/>
        </p:nvGrpSpPr>
        <p:grpSpPr>
          <a:xfrm>
            <a:off x="1429024" y="5589240"/>
            <a:ext cx="1054744" cy="1008112"/>
            <a:chOff x="2111398" y="5589240"/>
            <a:chExt cx="1054744" cy="1008112"/>
          </a:xfrm>
        </p:grpSpPr>
        <p:sp>
          <p:nvSpPr>
            <p:cNvPr id="25" name="Oval 24"/>
            <p:cNvSpPr/>
            <p:nvPr/>
          </p:nvSpPr>
          <p:spPr bwMode="auto">
            <a:xfrm>
              <a:off x="2123728" y="5589240"/>
              <a:ext cx="1008112" cy="1008112"/>
            </a:xfrm>
            <a:prstGeom prst="ellipse">
              <a:avLst/>
            </a:prstGeom>
            <a:no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7" name="Rectangle 26"/>
            <p:cNvSpPr/>
            <p:nvPr/>
          </p:nvSpPr>
          <p:spPr>
            <a:xfrm>
              <a:off x="2111398" y="5770243"/>
              <a:ext cx="1054744" cy="512106"/>
            </a:xfrm>
            <a:prstGeom prst="rect">
              <a:avLst/>
            </a:prstGeom>
          </p:spPr>
          <p:txBody>
            <a:bodyPr wrap="none">
              <a:spAutoFit/>
            </a:bodyPr>
            <a:lstStyle/>
            <a:p>
              <a:pPr algn="ctr">
                <a:lnSpc>
                  <a:spcPts val="3400"/>
                </a:lnSpc>
                <a:spcBef>
                  <a:spcPts val="1200"/>
                </a:spcBef>
              </a:pPr>
              <a:r>
                <a:rPr lang="en-US" i="0" dirty="0"/>
                <a:t>scratch</a:t>
              </a:r>
            </a:p>
          </p:txBody>
        </p:sp>
      </p:grpSp>
      <p:sp>
        <p:nvSpPr>
          <p:cNvPr id="29" name="Oval 28"/>
          <p:cNvSpPr/>
          <p:nvPr/>
        </p:nvSpPr>
        <p:spPr bwMode="auto">
          <a:xfrm>
            <a:off x="323528" y="1988840"/>
            <a:ext cx="1008112" cy="1008112"/>
          </a:xfrm>
          <a:prstGeom prst="ellipse">
            <a:avLst/>
          </a:prstGeom>
          <a:solidFill>
            <a:schemeClr val="tx1"/>
          </a:solidFill>
          <a:ln w="38100" cap="flat" cmpd="sng" algn="ctr">
            <a:solidFill>
              <a:schemeClr val="bg1"/>
            </a:solidFill>
            <a:prstDash val="solid"/>
            <a:round/>
            <a:headEnd type="none" w="med" len="med"/>
            <a:tailEnd type="none" w="med" len="med"/>
          </a:ln>
          <a:effectLst>
            <a:glow rad="101600">
              <a:schemeClr val="tx1">
                <a:alpha val="75000"/>
              </a:schemeClr>
            </a:glow>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wave</a:t>
            </a:r>
            <a:endParaRPr kumimoji="0" lang="en-US" sz="2200" b="0" i="0" u="none" strike="noStrike" cap="none" normalizeH="0" baseline="0" dirty="0">
              <a:ln>
                <a:noFill/>
              </a:ln>
              <a:solidFill>
                <a:schemeClr val="bg1"/>
              </a:solidFill>
              <a:effectLst/>
              <a:latin typeface="Myriad Web" charset="0"/>
            </a:endParaRPr>
          </a:p>
        </p:txBody>
      </p:sp>
      <p:sp>
        <p:nvSpPr>
          <p:cNvPr id="30" name="Oval 29"/>
          <p:cNvSpPr/>
          <p:nvPr/>
        </p:nvSpPr>
        <p:spPr bwMode="auto">
          <a:xfrm>
            <a:off x="1403648"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31" name="Rounded Rectangle 30"/>
          <p:cNvSpPr/>
          <p:nvPr/>
        </p:nvSpPr>
        <p:spPr bwMode="auto">
          <a:xfrm>
            <a:off x="755576" y="2875616"/>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Oval 31"/>
          <p:cNvSpPr/>
          <p:nvPr/>
        </p:nvSpPr>
        <p:spPr bwMode="auto">
          <a:xfrm>
            <a:off x="998249" y="314096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reach</a:t>
            </a:r>
            <a:endParaRPr kumimoji="0" lang="en-US" sz="2200" b="0" i="0" u="none" strike="noStrike" cap="none" normalizeH="0" baseline="0" dirty="0">
              <a:ln>
                <a:noFill/>
              </a:ln>
              <a:solidFill>
                <a:schemeClr val="bg1"/>
              </a:solidFill>
              <a:effectLst/>
              <a:latin typeface="Myriad Web" charset="0"/>
            </a:endParaRPr>
          </a:p>
        </p:txBody>
      </p:sp>
      <p:sp>
        <p:nvSpPr>
          <p:cNvPr id="33" name="Oval 32"/>
          <p:cNvSpPr/>
          <p:nvPr/>
        </p:nvSpPr>
        <p:spPr bwMode="auto">
          <a:xfrm>
            <a:off x="1142264" y="42930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grasp</a:t>
            </a:r>
            <a:endParaRPr kumimoji="0" lang="en-US" sz="2200" b="0" i="0" u="none" strike="noStrike" cap="none" normalizeH="0" baseline="0" dirty="0">
              <a:ln>
                <a:noFill/>
              </a:ln>
              <a:solidFill>
                <a:schemeClr val="bg1"/>
              </a:solidFill>
              <a:effectLst/>
              <a:latin typeface="Myriad Web" charset="0"/>
            </a:endParaRPr>
          </a:p>
        </p:txBody>
      </p:sp>
      <p:sp>
        <p:nvSpPr>
          <p:cNvPr id="36" name="Oval 35"/>
          <p:cNvSpPr/>
          <p:nvPr/>
        </p:nvSpPr>
        <p:spPr bwMode="auto">
          <a:xfrm>
            <a:off x="755576" y="2636912"/>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action</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sp>
        <p:nvSpPr>
          <p:cNvPr id="4" name="Rectangle 3"/>
          <p:cNvSpPr/>
          <p:nvPr/>
        </p:nvSpPr>
        <p:spPr>
          <a:xfrm>
            <a:off x="5364088" y="836712"/>
            <a:ext cx="805786" cy="430887"/>
          </a:xfrm>
          <a:prstGeom prst="rect">
            <a:avLst/>
          </a:prstGeom>
        </p:spPr>
        <p:txBody>
          <a:bodyPr wrap="none">
            <a:spAutoFit/>
          </a:bodyPr>
          <a:lstStyle/>
          <a:p>
            <a:r>
              <a:rPr lang="en-US" i="0" dirty="0" smtClean="0">
                <a:effectLst>
                  <a:glow rad="101600">
                    <a:srgbClr val="000000"/>
                  </a:glow>
                </a:effectLst>
              </a:rPr>
              <a:t>joint</a:t>
            </a:r>
            <a:endParaRPr lang="en-US" dirty="0">
              <a:effectLst>
                <a:glow rad="101600">
                  <a:srgbClr val="000000"/>
                </a:glow>
              </a:effectLst>
            </a:endParaRPr>
          </a:p>
        </p:txBody>
      </p:sp>
      <p:sp>
        <p:nvSpPr>
          <p:cNvPr id="9" name="Freeform 8"/>
          <p:cNvSpPr/>
          <p:nvPr/>
        </p:nvSpPr>
        <p:spPr>
          <a:xfrm>
            <a:off x="5523697" y="1282185"/>
            <a:ext cx="308242" cy="234281"/>
          </a:xfrm>
          <a:custGeom>
            <a:avLst/>
            <a:gdLst>
              <a:gd name="connsiteX0" fmla="*/ 0 w 308242"/>
              <a:gd name="connsiteY0" fmla="*/ 234281 h 234281"/>
              <a:gd name="connsiteX1" fmla="*/ 110967 w 308242"/>
              <a:gd name="connsiteY1" fmla="*/ 147978 h 234281"/>
              <a:gd name="connsiteX2" fmla="*/ 110967 w 308242"/>
              <a:gd name="connsiteY2" fmla="*/ 30 h 234281"/>
              <a:gd name="connsiteX3" fmla="*/ 135627 w 308242"/>
              <a:gd name="connsiteY3" fmla="*/ 135649 h 234281"/>
              <a:gd name="connsiteX4" fmla="*/ 308242 w 308242"/>
              <a:gd name="connsiteY4" fmla="*/ 221952 h 234281"/>
              <a:gd name="connsiteX5" fmla="*/ 308242 w 308242"/>
              <a:gd name="connsiteY5" fmla="*/ 221952 h 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42" h="234281">
                <a:moveTo>
                  <a:pt x="0" y="234281"/>
                </a:moveTo>
                <a:cubicBezTo>
                  <a:pt x="46236" y="210650"/>
                  <a:pt x="92473" y="187020"/>
                  <a:pt x="110967" y="147978"/>
                </a:cubicBezTo>
                <a:cubicBezTo>
                  <a:pt x="129461" y="108936"/>
                  <a:pt x="106857" y="2085"/>
                  <a:pt x="110967" y="30"/>
                </a:cubicBezTo>
                <a:cubicBezTo>
                  <a:pt x="115077" y="-2025"/>
                  <a:pt x="102748" y="98662"/>
                  <a:pt x="135627" y="135649"/>
                </a:cubicBezTo>
                <a:cubicBezTo>
                  <a:pt x="168506" y="172636"/>
                  <a:pt x="308242" y="221952"/>
                  <a:pt x="308242" y="221952"/>
                </a:cubicBezTo>
                <a:lnTo>
                  <a:pt x="308242" y="221952"/>
                </a:lnTo>
              </a:path>
            </a:pathLst>
          </a:custGeom>
          <a:ln w="19050" cmpd="sng">
            <a:solidFill>
              <a:srgbClr val="FFFFFF"/>
            </a:solidFill>
          </a:ln>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539552" y="2420888"/>
            <a:ext cx="1197488" cy="720080"/>
          </a:xfrm>
          <a:prstGeom prst="ellipse">
            <a:avLst/>
          </a:prstGeom>
          <a:noFill/>
          <a:ln w="381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glow rad="101600">
                    <a:srgbClr val="000000"/>
                  </a:glow>
                </a:effectLst>
                <a:latin typeface="Myriad Web" charset="0"/>
              </a:rPr>
              <a:t>joint</a:t>
            </a:r>
            <a:endParaRPr kumimoji="0" lang="en-US" sz="2200" b="0" i="0" u="none" strike="noStrike" cap="none" normalizeH="0" baseline="0" dirty="0">
              <a:ln>
                <a:noFill/>
              </a:ln>
              <a:solidFill>
                <a:schemeClr val="bg1"/>
              </a:solidFill>
              <a:effectLst>
                <a:glow rad="101600">
                  <a:srgbClr val="000000"/>
                </a:glow>
              </a:effectLst>
              <a:latin typeface="Myriad Web" charset="0"/>
            </a:endParaRPr>
          </a:p>
        </p:txBody>
      </p:sp>
      <p:cxnSp>
        <p:nvCxnSpPr>
          <p:cNvPr id="34" name="Curved Connector 33"/>
          <p:cNvCxnSpPr/>
          <p:nvPr/>
        </p:nvCxnSpPr>
        <p:spPr bwMode="auto">
          <a:xfrm rot="5400000" flipH="1" flipV="1">
            <a:off x="5322765" y="2513458"/>
            <a:ext cx="1069991" cy="290108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cxnSp>
        <p:nvCxnSpPr>
          <p:cNvPr id="35" name="Curved Connector 34"/>
          <p:cNvCxnSpPr/>
          <p:nvPr/>
        </p:nvCxnSpPr>
        <p:spPr bwMode="auto">
          <a:xfrm rot="16200000" flipV="1">
            <a:off x="2982506" y="3074282"/>
            <a:ext cx="853970" cy="1995455"/>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26" name="Rounded Rectangle 25"/>
          <p:cNvSpPr/>
          <p:nvPr/>
        </p:nvSpPr>
        <p:spPr bwMode="auto">
          <a:xfrm rot="21161029">
            <a:off x="2756317" y="4495477"/>
            <a:ext cx="341184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r>
              <a:rPr kumimoji="0" lang="en-US" sz="2200" b="0" i="0" u="none" strike="noStrike" cap="none" normalizeH="0" baseline="0" dirty="0" smtClean="0">
                <a:ln>
                  <a:noFill/>
                </a:ln>
                <a:solidFill>
                  <a:srgbClr val="FFFFFF"/>
                </a:solidFill>
                <a:effectLst/>
              </a:rPr>
              <a:t> or social motor</a:t>
            </a:r>
            <a:r>
              <a:rPr lang="en-US" i="0" dirty="0" smtClean="0">
                <a:solidFill>
                  <a:srgbClr val="FFFFFF"/>
                </a:solidFill>
                <a:effectLst/>
              </a:rPr>
              <a:t> </a:t>
            </a:r>
            <a:r>
              <a:rPr kumimoji="0" lang="en-US" sz="2200" b="0" i="0" u="none" strike="noStrike" cap="none" normalizeH="0" dirty="0" smtClean="0">
                <a:ln>
                  <a:noFill/>
                </a:ln>
                <a:solidFill>
                  <a:srgbClr val="FFFFFF"/>
                </a:solidFill>
                <a:effectLst/>
              </a:rPr>
              <a:t>representation</a:t>
            </a:r>
            <a:endParaRPr kumimoji="0" lang="en-US" sz="2200" b="0" i="0" u="none" strike="noStrike" cap="none" normalizeH="0" baseline="0" dirty="0">
              <a:ln>
                <a:noFill/>
              </a:ln>
              <a:solidFill>
                <a:srgbClr val="FFFFFF"/>
              </a:solidFill>
              <a:effectLst/>
            </a:endParaRPr>
          </a:p>
        </p:txBody>
      </p:sp>
      <p:sp>
        <p:nvSpPr>
          <p:cNvPr id="22"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purposive action and the </a:t>
            </a:r>
            <a:r>
              <a:rPr lang="en-US" i="0" dirty="0" smtClean="0"/>
              <a:t>goal or goals to </a:t>
            </a:r>
            <a:r>
              <a:rPr lang="en-US" i="0" dirty="0" smtClean="0"/>
              <a:t>which it is directed?</a:t>
            </a:r>
            <a:endParaRPr lang="en-US" i="0" dirty="0"/>
          </a:p>
        </p:txBody>
      </p:sp>
      <p:sp>
        <p:nvSpPr>
          <p:cNvPr id="43" name="Text Box 2"/>
          <p:cNvSpPr txBox="1">
            <a:spLocks noChangeArrowheads="1"/>
          </p:cNvSpPr>
          <p:nvPr/>
        </p:nvSpPr>
        <p:spPr bwMode="auto">
          <a:xfrm rot="808668">
            <a:off x="2698444" y="3413709"/>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coordinates</a:t>
            </a:r>
            <a:endParaRPr lang="en-US" dirty="0">
              <a:effectLst>
                <a:glow rad="101600">
                  <a:srgbClr val="000000"/>
                </a:glow>
              </a:effectLst>
            </a:endParaRPr>
          </a:p>
        </p:txBody>
      </p:sp>
      <p:sp>
        <p:nvSpPr>
          <p:cNvPr id="44" name="Text Box 2"/>
          <p:cNvSpPr txBox="1">
            <a:spLocks noChangeArrowheads="1"/>
          </p:cNvSpPr>
          <p:nvPr/>
        </p:nvSpPr>
        <p:spPr bwMode="auto">
          <a:xfrm rot="20189720">
            <a:off x="4548159" y="3333376"/>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effectLst>
                  <a:glow rad="101600">
                    <a:srgbClr val="000000"/>
                  </a:glow>
                </a:effectLst>
              </a:rPr>
              <a:t>represents</a:t>
            </a:r>
            <a:endParaRPr lang="en-US" dirty="0">
              <a:effectLst>
                <a:glow rad="101600">
                  <a:srgbClr val="000000"/>
                </a:glow>
              </a:effectLst>
            </a:endParaRPr>
          </a:p>
        </p:txBody>
      </p:sp>
    </p:spTree>
    <p:extLst>
      <p:ext uri="{BB962C8B-B14F-4D97-AF65-F5344CB8AC3E}">
        <p14:creationId xmlns:p14="http://schemas.microsoft.com/office/powerpoint/2010/main" val="42468018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56526</TotalTime>
  <Words>5887</Words>
  <Application>Microsoft Macintosh PowerPoint</Application>
  <PresentationFormat>On-screen Show (4:3)</PresentationFormat>
  <Paragraphs>685</Paragraphs>
  <Slides>64</Slides>
  <Notes>57</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2126</cp:revision>
  <cp:lastPrinted>2011-06-06T00:11:55Z</cp:lastPrinted>
  <dcterms:created xsi:type="dcterms:W3CDTF">2010-11-22T10:27:15Z</dcterms:created>
  <dcterms:modified xsi:type="dcterms:W3CDTF">2012-11-18T22:47:47Z</dcterms:modified>
  <cp:category/>
</cp:coreProperties>
</file>